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66" r:id="rId4"/>
    <p:sldId id="267" r:id="rId5"/>
    <p:sldId id="268" r:id="rId6"/>
    <p:sldId id="270" r:id="rId7"/>
    <p:sldId id="271" r:id="rId8"/>
    <p:sldId id="272" r:id="rId9"/>
    <p:sldId id="273" r:id="rId10"/>
    <p:sldId id="275" r:id="rId11"/>
    <p:sldId id="277" r:id="rId12"/>
    <p:sldId id="274" r:id="rId13"/>
    <p:sldId id="276" r:id="rId14"/>
    <p:sldId id="278" r:id="rId15"/>
    <p:sldId id="279" r:id="rId16"/>
    <p:sldId id="257" r:id="rId17"/>
    <p:sldId id="260" r:id="rId18"/>
    <p:sldId id="259" r:id="rId19"/>
    <p:sldId id="265" r:id="rId20"/>
    <p:sldId id="262" r:id="rId21"/>
    <p:sldId id="263" r:id="rId22"/>
    <p:sldId id="261" r:id="rId23"/>
    <p:sldId id="264" r:id="rId2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402E"/>
    <a:srgbClr val="FF6600"/>
    <a:srgbClr val="0066FF"/>
    <a:srgbClr val="3577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59" d="100"/>
          <a:sy n="159" d="100"/>
        </p:scale>
        <p:origin x="336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3543F5-0E7C-54C8-E0A4-180D161ABC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90777F-2DAD-903F-B86A-FF5665DB30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/>
              <a:t>Click to edit Master subtitle style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4FE09-569E-1981-E811-DF97F1A16C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3D304B-7761-4895-89B0-EC3FCF40BF2A}" type="datetimeFigureOut">
              <a:rPr lang="zh-CN" altLang="en-US" smtClean="0"/>
              <a:t>2022/9/21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D68DF1-7C91-FB2E-D34A-A9B31353A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E89BA3-6050-2D33-8AD0-3E0C6C0111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E22DC-E848-45F5-AB18-3723D5F72C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07238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79F049-63BD-CA84-0CAC-0411F50792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9FF889-ACD9-754C-0B50-2B7FD001BF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9A5C3-DB70-E0BB-9517-B52B4557ED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3D304B-7761-4895-89B0-EC3FCF40BF2A}" type="datetimeFigureOut">
              <a:rPr lang="zh-CN" altLang="en-US" smtClean="0"/>
              <a:t>2022/9/21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F7209E-58EC-B2C7-517A-54E9410920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DCED53-CCD8-EA15-BA05-D1EA92703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E22DC-E848-45F5-AB18-3723D5F72C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96537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972271E-19DD-22CE-D584-FEC520E583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C85542-A42F-A80C-FAB1-1BED20F782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E1675E-9AB4-23CE-B857-2D47AF76BC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3D304B-7761-4895-89B0-EC3FCF40BF2A}" type="datetimeFigureOut">
              <a:rPr lang="zh-CN" altLang="en-US" smtClean="0"/>
              <a:t>2022/9/21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2C2828-52D7-4EB7-46D7-002917690D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36109F-4EA0-5591-A253-1E6793A29C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E22DC-E848-45F5-AB18-3723D5F72C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34234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662CD-A250-0C5D-4428-11EB55F37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2ED6C7-0163-F3A1-E7F3-1296D8524C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4DEF67-ED5A-573A-A30F-354EAB8259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3D304B-7761-4895-89B0-EC3FCF40BF2A}" type="datetimeFigureOut">
              <a:rPr lang="zh-CN" altLang="en-US" smtClean="0"/>
              <a:t>2022/9/21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33D582-A494-4F63-35D8-5AB4DB0CCE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B9A251-B880-0B3C-EC4B-2C88F9DE8C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E22DC-E848-45F5-AB18-3723D5F72C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95956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0B7FE-5A54-A34A-C07A-1D8443234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5169BD-1ABF-6CD6-5A3E-6265D66353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C0038A-F140-2824-4EB5-2C31034BBB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3D304B-7761-4895-89B0-EC3FCF40BF2A}" type="datetimeFigureOut">
              <a:rPr lang="zh-CN" altLang="en-US" smtClean="0"/>
              <a:t>2022/9/21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EB81BB-992E-0A88-E9B7-85C8CE2A22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1A265D-9EEF-17E7-FEFB-9E0929ACC3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E22DC-E848-45F5-AB18-3723D5F72C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46948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7961D-17E5-9AE6-2FD6-0ADBD28A7C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C15DF1-61D5-F97D-D0BE-862719A360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AF0258-71F9-6A8C-09A4-4F050C76F5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CF98B9-DCBF-1D57-7863-26F8139474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3D304B-7761-4895-89B0-EC3FCF40BF2A}" type="datetimeFigureOut">
              <a:rPr lang="zh-CN" altLang="en-US" smtClean="0"/>
              <a:t>2022/9/21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167996-05F7-C5CC-7B3B-EC34B90AF5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E6FD8C-747E-CCC1-840F-3B41094F66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E22DC-E848-45F5-AB18-3723D5F72C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75071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53502-50D1-D27E-625E-B6CAF21345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0D4C21-6CA7-B28B-D51C-3AECFC924E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A4D5CC-6D0E-C042-B636-6FCA707017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5372B2C-1DA9-501A-34B7-B426D61FBB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02944B8-0F0B-C7E1-E5EF-DB69A8AF74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67088FD-EB37-731B-592B-027111833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3D304B-7761-4895-89B0-EC3FCF40BF2A}" type="datetimeFigureOut">
              <a:rPr lang="zh-CN" altLang="en-US" smtClean="0"/>
              <a:t>2022/9/21</a:t>
            </a:fld>
            <a:endParaRPr lang="zh-CN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0FFFA22-12A7-42D7-7A15-CFF0264AD6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218AB6A-A33E-4BF3-494D-61F686F5E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E22DC-E848-45F5-AB18-3723D5F72C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914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4598E9-5194-605A-83A3-3C90D733D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E03A0F-EEE0-7A7D-BD54-68AAFABE51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3D304B-7761-4895-89B0-EC3FCF40BF2A}" type="datetimeFigureOut">
              <a:rPr lang="zh-CN" altLang="en-US" smtClean="0"/>
              <a:t>2022/9/21</a:t>
            </a:fld>
            <a:endParaRPr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2C0A27-768B-FE68-F8D9-A85B5524F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EDA262-A5B3-4594-078F-914E72FB79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E22DC-E848-45F5-AB18-3723D5F72C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24492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18E3C65-B1C7-23D7-5251-123405D84F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3D304B-7761-4895-89B0-EC3FCF40BF2A}" type="datetimeFigureOut">
              <a:rPr lang="zh-CN" altLang="en-US" smtClean="0"/>
              <a:t>2022/9/21</a:t>
            </a:fld>
            <a:endParaRPr lang="zh-CN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B74D043-006A-DEE4-886A-3DF6FFB8B1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4CC8F8-3A14-9D39-B4E2-547AFEFFE7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E22DC-E848-45F5-AB18-3723D5F72C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45553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83FD6-6B07-7C05-AC32-928670A981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4D8B9A-A198-6319-D1B3-EE6431454F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6C8576-DE56-A859-94F7-C22A28A21F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A0F90A-24BF-1C71-E107-5FFF88E93D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3D304B-7761-4895-89B0-EC3FCF40BF2A}" type="datetimeFigureOut">
              <a:rPr lang="zh-CN" altLang="en-US" smtClean="0"/>
              <a:t>2022/9/21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F989F1-4725-5304-05FA-F6BE600AA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4DB643-B696-8277-5E76-20A6687210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E22DC-E848-45F5-AB18-3723D5F72C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48226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17E8EE-DAF8-207A-6CEC-A308A7237C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ECC6E01-67AB-BA88-8E42-EC3D29AA6B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170D24-1634-CB30-CB0C-B089A16D02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281AF1-8921-8FD5-8070-37F97B9DEE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3D304B-7761-4895-89B0-EC3FCF40BF2A}" type="datetimeFigureOut">
              <a:rPr lang="zh-CN" altLang="en-US" smtClean="0"/>
              <a:t>2022/9/21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AB8321-BC89-EB23-B9D4-A39797D69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D17884-0217-3031-F5ED-07CAC3071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E22DC-E848-45F5-AB18-3723D5F72C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08948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6BE3907-C45F-EEDC-8ED4-E56BC49DA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204598-E460-96DF-B9E1-193C1D3AD4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3131F6-1113-4802-A8CF-3348E1D7C1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3D304B-7761-4895-89B0-EC3FCF40BF2A}" type="datetimeFigureOut">
              <a:rPr lang="zh-CN" altLang="en-US" smtClean="0"/>
              <a:t>2022/9/21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649F29-4BDB-04AE-B6D3-D0ADAF68BB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EA3650-D7CC-D80D-C71B-30801EB200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0E22DC-E848-45F5-AB18-3723D5F72C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71884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5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EC173E2-8EBE-E670-A7B3-88570B17EB89}"/>
              </a:ext>
            </a:extLst>
          </p:cNvPr>
          <p:cNvSpPr txBox="1"/>
          <p:nvPr/>
        </p:nvSpPr>
        <p:spPr>
          <a:xfrm>
            <a:off x="3727940" y="24228"/>
            <a:ext cx="60522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latin typeface="宋体" panose="02010600030101010101" pitchFamily="2" charset="-122"/>
                <a:ea typeface="宋体" panose="02010600030101010101" pitchFamily="2" charset="-122"/>
              </a:rPr>
              <a:t>GE_CCD-C@445eV</a:t>
            </a:r>
            <a:r>
              <a:rPr lang="zh-CN" altLang="en-US" sz="3200" b="1" dirty="0">
                <a:latin typeface="宋体" panose="02010600030101010101" pitchFamily="2" charset="-122"/>
                <a:ea typeface="宋体" panose="02010600030101010101" pitchFamily="2" charset="-122"/>
              </a:rPr>
              <a:t>弹性峰矫正算法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CBA04F2-3EC8-F09A-F948-C49CE1AE5224}"/>
              </a:ext>
            </a:extLst>
          </p:cNvPr>
          <p:cNvCxnSpPr/>
          <p:nvPr/>
        </p:nvCxnSpPr>
        <p:spPr>
          <a:xfrm>
            <a:off x="146433" y="553088"/>
            <a:ext cx="3376246" cy="0"/>
          </a:xfrm>
          <a:prstGeom prst="line">
            <a:avLst/>
          </a:prstGeom>
          <a:ln w="317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95564EA-92D3-9299-3695-7A82A15A457F}"/>
              </a:ext>
            </a:extLst>
          </p:cNvPr>
          <p:cNvSpPr/>
          <p:nvPr/>
        </p:nvSpPr>
        <p:spPr>
          <a:xfrm>
            <a:off x="1010675" y="1031130"/>
            <a:ext cx="1575881" cy="651752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原始数据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D0B45D7-790D-EAEE-DDBF-23C8125D0F36}"/>
              </a:ext>
            </a:extLst>
          </p:cNvPr>
          <p:cNvSpPr txBox="1"/>
          <p:nvPr/>
        </p:nvSpPr>
        <p:spPr>
          <a:xfrm>
            <a:off x="906859" y="1864062"/>
            <a:ext cx="2564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2052*2048 16bit Data</a:t>
            </a:r>
            <a:endParaRPr lang="zh-CN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45EB9AA-6385-6E7E-9219-4E06B1B931EB}"/>
              </a:ext>
            </a:extLst>
          </p:cNvPr>
          <p:cNvSpPr txBox="1"/>
          <p:nvPr/>
        </p:nvSpPr>
        <p:spPr>
          <a:xfrm>
            <a:off x="1010675" y="2241631"/>
            <a:ext cx="2564851" cy="923330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/>
              <a:t>每列：</a:t>
            </a:r>
            <a:r>
              <a:rPr lang="en-US" altLang="zh-CN" dirty="0"/>
              <a:t>2052</a:t>
            </a:r>
            <a:r>
              <a:rPr lang="zh-CN" altLang="en-US" dirty="0"/>
              <a:t>像素</a:t>
            </a:r>
            <a:endParaRPr lang="en-US" altLang="zh-CN" dirty="0"/>
          </a:p>
          <a:p>
            <a:r>
              <a:rPr lang="zh-CN" altLang="en-US" dirty="0"/>
              <a:t>每行：</a:t>
            </a:r>
            <a:r>
              <a:rPr lang="en-US" altLang="zh-CN" dirty="0"/>
              <a:t>2048</a:t>
            </a:r>
            <a:r>
              <a:rPr lang="zh-CN" altLang="en-US" dirty="0"/>
              <a:t>像素</a:t>
            </a:r>
            <a:r>
              <a:rPr lang="en-US" altLang="zh-CN" dirty="0"/>
              <a:t> </a:t>
            </a:r>
          </a:p>
          <a:p>
            <a:r>
              <a:rPr lang="zh-CN" altLang="en-US" dirty="0"/>
              <a:t>数据</a:t>
            </a:r>
            <a:r>
              <a:rPr lang="en-US" altLang="zh-CN" dirty="0"/>
              <a:t>(16bit)</a:t>
            </a:r>
            <a:r>
              <a:rPr lang="zh-CN" altLang="en-US" dirty="0"/>
              <a:t>：</a:t>
            </a:r>
            <a:r>
              <a:rPr lang="en-US" altLang="zh-CN" dirty="0"/>
              <a:t>0-65535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8BFB613-B40C-931E-32F0-8E898B4B4076}"/>
              </a:ext>
            </a:extLst>
          </p:cNvPr>
          <p:cNvSpPr txBox="1"/>
          <p:nvPr/>
        </p:nvSpPr>
        <p:spPr>
          <a:xfrm>
            <a:off x="0" y="3201808"/>
            <a:ext cx="39187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F0402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目前测得的数据点范围：</a:t>
            </a:r>
            <a:r>
              <a:rPr lang="en-US" altLang="zh-CN" dirty="0">
                <a:solidFill>
                  <a:srgbClr val="F0402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1300-1400</a:t>
            </a:r>
            <a:endParaRPr lang="zh-CN" altLang="en-US" dirty="0">
              <a:solidFill>
                <a:srgbClr val="F0402E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B2BF8C6-4086-456F-84DA-1AA0F3CCB9F4}"/>
              </a:ext>
            </a:extLst>
          </p:cNvPr>
          <p:cNvSpPr txBox="1"/>
          <p:nvPr/>
        </p:nvSpPr>
        <p:spPr>
          <a:xfrm>
            <a:off x="1626950" y="6483489"/>
            <a:ext cx="12903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FF66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原始</a:t>
            </a:r>
            <a:r>
              <a:rPr lang="zh-CN" altLang="en-US" sz="1800" b="1" dirty="0">
                <a:solidFill>
                  <a:srgbClr val="FF66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数据</a:t>
            </a:r>
            <a:endParaRPr lang="zh-CN" altLang="en-US" dirty="0">
              <a:solidFill>
                <a:srgbClr val="FF6600"/>
              </a:solidFill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B9A380A9-7B2F-8444-96DA-E2DD45263359}"/>
              </a:ext>
            </a:extLst>
          </p:cNvPr>
          <p:cNvSpPr/>
          <p:nvPr/>
        </p:nvSpPr>
        <p:spPr>
          <a:xfrm>
            <a:off x="4442298" y="1031130"/>
            <a:ext cx="1575881" cy="651752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截取弹性峰附近区域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2376E80-4A3B-7258-7746-A0A3F1781AC3}"/>
              </a:ext>
            </a:extLst>
          </p:cNvPr>
          <p:cNvSpPr txBox="1"/>
          <p:nvPr/>
        </p:nvSpPr>
        <p:spPr>
          <a:xfrm>
            <a:off x="3824234" y="2158939"/>
            <a:ext cx="3180944" cy="646331"/>
          </a:xfrm>
          <a:prstGeom prst="rect">
            <a:avLst/>
          </a:prstGeom>
          <a:noFill/>
          <a:ln w="15875"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r>
              <a:rPr lang="zh-CN" altLang="en-US" dirty="0"/>
              <a:t>截取弹性峰中心两边各</a:t>
            </a:r>
            <a:r>
              <a:rPr lang="en-US" altLang="zh-CN" dirty="0"/>
              <a:t>200</a:t>
            </a:r>
            <a:r>
              <a:rPr lang="zh-CN" altLang="en-US" dirty="0"/>
              <a:t>列</a:t>
            </a:r>
            <a:endParaRPr lang="en-US" altLang="zh-CN" dirty="0"/>
          </a:p>
          <a:p>
            <a:r>
              <a:rPr lang="zh-CN" altLang="en-US" dirty="0"/>
              <a:t>区域大小：</a:t>
            </a:r>
            <a:r>
              <a:rPr lang="en-US" altLang="zh-CN" dirty="0"/>
              <a:t>2052*400 pixels</a:t>
            </a:r>
            <a:endParaRPr lang="zh-CN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880340B-142D-6D97-7348-182B9229F221}"/>
              </a:ext>
            </a:extLst>
          </p:cNvPr>
          <p:cNvSpPr txBox="1"/>
          <p:nvPr/>
        </p:nvSpPr>
        <p:spPr>
          <a:xfrm>
            <a:off x="775484" y="91423"/>
            <a:ext cx="238895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00B0F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图像预处理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AE9AC4C3-2CD0-493D-8F38-A4DF01D2CFA8}"/>
              </a:ext>
            </a:extLst>
          </p:cNvPr>
          <p:cNvSpPr/>
          <p:nvPr/>
        </p:nvSpPr>
        <p:spPr>
          <a:xfrm>
            <a:off x="7253886" y="1031130"/>
            <a:ext cx="1756398" cy="651752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中值滤波降噪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C3FC1ECE-EF42-38DF-19E5-93D274B957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218" y="3577128"/>
            <a:ext cx="3003492" cy="28800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1145EAB-B2DD-E3E5-96B1-C4D1B9F81F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640"/>
          <a:stretch/>
        </p:blipFill>
        <p:spPr>
          <a:xfrm>
            <a:off x="3643031" y="2859933"/>
            <a:ext cx="7956069" cy="396000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6074D566-8310-672A-0822-51C245CE7F6F}"/>
              </a:ext>
            </a:extLst>
          </p:cNvPr>
          <p:cNvSpPr txBox="1"/>
          <p:nvPr/>
        </p:nvSpPr>
        <p:spPr>
          <a:xfrm>
            <a:off x="7089967" y="1780296"/>
            <a:ext cx="2411839" cy="1200329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r>
              <a:rPr lang="zh-CN" altLang="en-US" dirty="0"/>
              <a:t>中值滤波：像素点周围</a:t>
            </a:r>
            <a:r>
              <a:rPr lang="en-US" altLang="zh-CN" dirty="0"/>
              <a:t>3*3</a:t>
            </a:r>
            <a:r>
              <a:rPr lang="zh-CN" altLang="en-US" dirty="0"/>
              <a:t>的共</a:t>
            </a:r>
            <a:r>
              <a:rPr lang="en-US" altLang="zh-CN" dirty="0"/>
              <a:t>9</a:t>
            </a:r>
            <a:r>
              <a:rPr lang="zh-CN" altLang="en-US" dirty="0"/>
              <a:t>个像素的数值按数值大小排序，修改为中间值。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55BC96C1-6D27-DA4F-7D85-0E2C81BD1FF6}"/>
              </a:ext>
            </a:extLst>
          </p:cNvPr>
          <p:cNvSpPr/>
          <p:nvPr/>
        </p:nvSpPr>
        <p:spPr>
          <a:xfrm>
            <a:off x="9921741" y="1031130"/>
            <a:ext cx="1756398" cy="651752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线性背底扣除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3A34A59-850E-F1CB-0E73-2B381B6DAAA1}"/>
              </a:ext>
            </a:extLst>
          </p:cNvPr>
          <p:cNvSpPr txBox="1"/>
          <p:nvPr/>
        </p:nvSpPr>
        <p:spPr>
          <a:xfrm>
            <a:off x="9663972" y="1788390"/>
            <a:ext cx="2411839" cy="1200329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r>
              <a:rPr lang="zh-CN" altLang="en-US" dirty="0"/>
              <a:t>每一列</a:t>
            </a:r>
            <a:r>
              <a:rPr lang="en-US" altLang="zh-CN" dirty="0"/>
              <a:t>400</a:t>
            </a:r>
            <a:r>
              <a:rPr lang="zh-CN" altLang="en-US" dirty="0"/>
              <a:t>个像素点数据，按照线性关系扣除背底，弹性峰两边拉平到</a:t>
            </a:r>
            <a:r>
              <a:rPr lang="en-US" altLang="zh-CN" dirty="0"/>
              <a:t>0</a:t>
            </a:r>
            <a:r>
              <a:rPr lang="zh-CN" altLang="en-US" dirty="0"/>
              <a:t>值。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2EBC7C3-369D-DD3D-BC03-AC2690A88574}"/>
              </a:ext>
            </a:extLst>
          </p:cNvPr>
          <p:cNvSpPr txBox="1"/>
          <p:nvPr/>
        </p:nvSpPr>
        <p:spPr>
          <a:xfrm>
            <a:off x="4581727" y="4355206"/>
            <a:ext cx="12970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1" dirty="0">
                <a:solidFill>
                  <a:srgbClr val="FF66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截取数据</a:t>
            </a:r>
            <a:endParaRPr lang="zh-CN" altLang="en-US" dirty="0">
              <a:solidFill>
                <a:srgbClr val="FF6600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BDDF405-8E1F-3548-60A1-B9EEDF63B384}"/>
              </a:ext>
            </a:extLst>
          </p:cNvPr>
          <p:cNvSpPr txBox="1"/>
          <p:nvPr/>
        </p:nvSpPr>
        <p:spPr>
          <a:xfrm>
            <a:off x="7253886" y="4359739"/>
            <a:ext cx="14037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1" dirty="0">
                <a:solidFill>
                  <a:srgbClr val="FF66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中值滤波后</a:t>
            </a:r>
            <a:endParaRPr lang="zh-CN" altLang="en-US" dirty="0">
              <a:solidFill>
                <a:srgbClr val="FF6600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4A61D37-D31E-E78F-8A78-A82F81B09008}"/>
              </a:ext>
            </a:extLst>
          </p:cNvPr>
          <p:cNvSpPr txBox="1"/>
          <p:nvPr/>
        </p:nvSpPr>
        <p:spPr>
          <a:xfrm>
            <a:off x="9663972" y="4359739"/>
            <a:ext cx="18189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FF66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线性背底扣除</a:t>
            </a:r>
            <a:r>
              <a:rPr lang="zh-CN" altLang="en-US" sz="1800" b="1" dirty="0">
                <a:solidFill>
                  <a:srgbClr val="FF66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后</a:t>
            </a:r>
            <a:endParaRPr lang="zh-CN" altLang="en-US" dirty="0">
              <a:solidFill>
                <a:srgbClr val="FF6600"/>
              </a:solidFill>
            </a:endParaRPr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66E08FA2-34CE-7678-1535-11BB3A632E93}"/>
              </a:ext>
            </a:extLst>
          </p:cNvPr>
          <p:cNvSpPr/>
          <p:nvPr/>
        </p:nvSpPr>
        <p:spPr>
          <a:xfrm>
            <a:off x="2745486" y="1283560"/>
            <a:ext cx="1452447" cy="201919"/>
          </a:xfrm>
          <a:prstGeom prst="rightArrow">
            <a:avLst/>
          </a:prstGeom>
          <a:solidFill>
            <a:srgbClr val="00B0F0"/>
          </a:solidFill>
          <a:ln w="1143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5FD03254-04E4-B749-70C4-7AA270C1B218}"/>
              </a:ext>
            </a:extLst>
          </p:cNvPr>
          <p:cNvSpPr/>
          <p:nvPr/>
        </p:nvSpPr>
        <p:spPr>
          <a:xfrm>
            <a:off x="6173823" y="1260272"/>
            <a:ext cx="980581" cy="193468"/>
          </a:xfrm>
          <a:prstGeom prst="rightArrow">
            <a:avLst/>
          </a:prstGeom>
          <a:solidFill>
            <a:srgbClr val="00B0F0"/>
          </a:solidFill>
          <a:ln w="1143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1EF7EE47-7D1A-3F86-CCE7-FD457A61CC0C}"/>
              </a:ext>
            </a:extLst>
          </p:cNvPr>
          <p:cNvSpPr/>
          <p:nvPr/>
        </p:nvSpPr>
        <p:spPr>
          <a:xfrm>
            <a:off x="9124728" y="1276578"/>
            <a:ext cx="682569" cy="186399"/>
          </a:xfrm>
          <a:prstGeom prst="rightArrow">
            <a:avLst/>
          </a:prstGeom>
          <a:solidFill>
            <a:srgbClr val="00B0F0"/>
          </a:solidFill>
          <a:ln w="1143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E243A0F-7705-7A05-187F-CB392A53EC1A}"/>
              </a:ext>
            </a:extLst>
          </p:cNvPr>
          <p:cNvSpPr txBox="1"/>
          <p:nvPr/>
        </p:nvSpPr>
        <p:spPr>
          <a:xfrm>
            <a:off x="11447306" y="4086532"/>
            <a:ext cx="461665" cy="131131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dirty="0">
                <a:solidFill>
                  <a:srgbClr val="00B0F0"/>
                </a:solidFill>
              </a:rPr>
              <a:t>分布直方图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D345979-124B-37A1-9B0C-784BA7890CAB}"/>
              </a:ext>
            </a:extLst>
          </p:cNvPr>
          <p:cNvSpPr txBox="1"/>
          <p:nvPr/>
        </p:nvSpPr>
        <p:spPr>
          <a:xfrm>
            <a:off x="11482910" y="5446314"/>
            <a:ext cx="461665" cy="134554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dirty="0">
                <a:solidFill>
                  <a:srgbClr val="00B0F0"/>
                </a:solidFill>
              </a:rPr>
              <a:t>所有行叠加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B404A86-4529-3D2A-6581-8F104448EAAF}"/>
              </a:ext>
            </a:extLst>
          </p:cNvPr>
          <p:cNvSpPr txBox="1"/>
          <p:nvPr/>
        </p:nvSpPr>
        <p:spPr>
          <a:xfrm>
            <a:off x="9015101" y="792624"/>
            <a:ext cx="10334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F0402E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Step 3</a:t>
            </a:r>
            <a:endParaRPr lang="zh-CN" altLang="en-US" dirty="0">
              <a:solidFill>
                <a:srgbClr val="F0402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90D5CCE-AFA4-4C1D-7BA4-DC5A63444BD6}"/>
              </a:ext>
            </a:extLst>
          </p:cNvPr>
          <p:cNvSpPr txBox="1"/>
          <p:nvPr/>
        </p:nvSpPr>
        <p:spPr>
          <a:xfrm>
            <a:off x="6237306" y="831650"/>
            <a:ext cx="10334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F0402E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Step 2</a:t>
            </a:r>
            <a:endParaRPr lang="zh-CN" altLang="en-US" dirty="0">
              <a:solidFill>
                <a:srgbClr val="F0402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D2427F9-F522-FCEC-C619-0AEC04479D09}"/>
              </a:ext>
            </a:extLst>
          </p:cNvPr>
          <p:cNvSpPr txBox="1"/>
          <p:nvPr/>
        </p:nvSpPr>
        <p:spPr>
          <a:xfrm>
            <a:off x="3053401" y="870983"/>
            <a:ext cx="10334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F0402E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Step 1</a:t>
            </a:r>
            <a:endParaRPr lang="zh-CN" altLang="en-US" dirty="0">
              <a:solidFill>
                <a:srgbClr val="F0402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94902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FD490BF-86A6-B89B-4F63-09795DD33A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6" name="Straight Connector 4">
            <a:extLst>
              <a:ext uri="{FF2B5EF4-FFF2-40B4-BE49-F238E27FC236}">
                <a16:creationId xmlns:a16="http://schemas.microsoft.com/office/drawing/2014/main" id="{1657225F-990E-2887-70DB-466203FA8DC5}"/>
              </a:ext>
            </a:extLst>
          </p:cNvPr>
          <p:cNvCxnSpPr/>
          <p:nvPr/>
        </p:nvCxnSpPr>
        <p:spPr>
          <a:xfrm>
            <a:off x="267858" y="609003"/>
            <a:ext cx="3376246" cy="0"/>
          </a:xfrm>
          <a:prstGeom prst="line">
            <a:avLst/>
          </a:prstGeom>
          <a:ln w="317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10">
            <a:extLst>
              <a:ext uri="{FF2B5EF4-FFF2-40B4-BE49-F238E27FC236}">
                <a16:creationId xmlns:a16="http://schemas.microsoft.com/office/drawing/2014/main" id="{F66EB6BD-BC31-1D0F-EDD3-979D08158E19}"/>
              </a:ext>
            </a:extLst>
          </p:cNvPr>
          <p:cNvSpPr txBox="1"/>
          <p:nvPr/>
        </p:nvSpPr>
        <p:spPr>
          <a:xfrm>
            <a:off x="125392" y="100623"/>
            <a:ext cx="386537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00B0F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测试</a:t>
            </a:r>
            <a:r>
              <a:rPr lang="en-US" altLang="zh-CN" sz="2400" b="1" dirty="0">
                <a:solidFill>
                  <a:srgbClr val="00B0F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3:</a:t>
            </a:r>
            <a:r>
              <a:rPr lang="zh-CN" altLang="en-US" sz="2400" b="1" dirty="0">
                <a:solidFill>
                  <a:srgbClr val="00B0F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图像降噪和背底消除</a:t>
            </a:r>
          </a:p>
        </p:txBody>
      </p:sp>
      <p:sp>
        <p:nvSpPr>
          <p:cNvPr id="8" name="TextBox 31">
            <a:extLst>
              <a:ext uri="{FF2B5EF4-FFF2-40B4-BE49-F238E27FC236}">
                <a16:creationId xmlns:a16="http://schemas.microsoft.com/office/drawing/2014/main" id="{24A9B3D9-7C0E-85BD-81FE-B0F3064D48B4}"/>
              </a:ext>
            </a:extLst>
          </p:cNvPr>
          <p:cNvSpPr txBox="1"/>
          <p:nvPr/>
        </p:nvSpPr>
        <p:spPr>
          <a:xfrm>
            <a:off x="2498122" y="3059266"/>
            <a:ext cx="12970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1" dirty="0">
                <a:solidFill>
                  <a:srgbClr val="FF66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截取数据</a:t>
            </a:r>
            <a:endParaRPr lang="zh-CN" altLang="en-US" dirty="0">
              <a:solidFill>
                <a:srgbClr val="FF6600"/>
              </a:solidFill>
            </a:endParaRPr>
          </a:p>
        </p:txBody>
      </p:sp>
      <p:sp>
        <p:nvSpPr>
          <p:cNvPr id="9" name="TextBox 32">
            <a:extLst>
              <a:ext uri="{FF2B5EF4-FFF2-40B4-BE49-F238E27FC236}">
                <a16:creationId xmlns:a16="http://schemas.microsoft.com/office/drawing/2014/main" id="{B94980B8-750D-DA06-96D8-2D5E633DD950}"/>
              </a:ext>
            </a:extLst>
          </p:cNvPr>
          <p:cNvSpPr txBox="1"/>
          <p:nvPr/>
        </p:nvSpPr>
        <p:spPr>
          <a:xfrm>
            <a:off x="5835186" y="3126882"/>
            <a:ext cx="14037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1" dirty="0">
                <a:solidFill>
                  <a:srgbClr val="FF66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中值滤波后</a:t>
            </a:r>
            <a:endParaRPr lang="zh-CN" altLang="en-US" dirty="0">
              <a:solidFill>
                <a:srgbClr val="FF6600"/>
              </a:solidFill>
            </a:endParaRPr>
          </a:p>
        </p:txBody>
      </p:sp>
      <p:sp>
        <p:nvSpPr>
          <p:cNvPr id="10" name="TextBox 33">
            <a:extLst>
              <a:ext uri="{FF2B5EF4-FFF2-40B4-BE49-F238E27FC236}">
                <a16:creationId xmlns:a16="http://schemas.microsoft.com/office/drawing/2014/main" id="{9833819D-B566-DA39-57EF-58A143437382}"/>
              </a:ext>
            </a:extLst>
          </p:cNvPr>
          <p:cNvSpPr txBox="1"/>
          <p:nvPr/>
        </p:nvSpPr>
        <p:spPr>
          <a:xfrm>
            <a:off x="9193442" y="3126882"/>
            <a:ext cx="18189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FF66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线性背底扣除</a:t>
            </a:r>
            <a:r>
              <a:rPr lang="zh-CN" altLang="en-US" sz="1800" b="1" dirty="0">
                <a:solidFill>
                  <a:srgbClr val="FF66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后</a:t>
            </a:r>
            <a:endParaRPr lang="zh-CN" altLang="en-US" dirty="0">
              <a:solidFill>
                <a:srgbClr val="FF6600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861164D-D30B-DC34-1EBE-BA9492351897}"/>
              </a:ext>
            </a:extLst>
          </p:cNvPr>
          <p:cNvSpPr txBox="1"/>
          <p:nvPr/>
        </p:nvSpPr>
        <p:spPr>
          <a:xfrm>
            <a:off x="267858" y="756048"/>
            <a:ext cx="60949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dirty="0">
                <a:solidFill>
                  <a:srgbClr val="F0402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高斯峰谱线半高宽</a:t>
            </a:r>
            <a:r>
              <a:rPr lang="en-US" altLang="zh-CN" sz="1800" dirty="0">
                <a:solidFill>
                  <a:srgbClr val="F0402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FWHM=10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24C3F9F-0FE6-FC13-CB0E-0F607FA46C3F}"/>
              </a:ext>
            </a:extLst>
          </p:cNvPr>
          <p:cNvSpPr txBox="1"/>
          <p:nvPr/>
        </p:nvSpPr>
        <p:spPr>
          <a:xfrm>
            <a:off x="4210001" y="42095"/>
            <a:ext cx="614095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GE_CCD-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弹性峰矫正算法可靠性检验</a:t>
            </a:r>
          </a:p>
        </p:txBody>
      </p:sp>
    </p:spTree>
    <p:extLst>
      <p:ext uri="{BB962C8B-B14F-4D97-AF65-F5344CB8AC3E}">
        <p14:creationId xmlns:p14="http://schemas.microsoft.com/office/powerpoint/2010/main" val="10293840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BC812A7C-BAE5-122A-F040-ED7E8B2D81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4867" y="2989640"/>
            <a:ext cx="6480000" cy="3645000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4BA9839D-6CA7-3827-4F2C-7A66B7354AD1}"/>
              </a:ext>
            </a:extLst>
          </p:cNvPr>
          <p:cNvSpPr txBox="1"/>
          <p:nvPr/>
        </p:nvSpPr>
        <p:spPr>
          <a:xfrm>
            <a:off x="192718" y="2223327"/>
            <a:ext cx="27384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rgbClr val="F0402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b=-</a:t>
            </a:r>
            <a:r>
              <a:rPr lang="en-US" altLang="zh-CN" dirty="0">
                <a:solidFill>
                  <a:srgbClr val="F0402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(1</a:t>
            </a:r>
            <a:r>
              <a:rPr lang="en-US" altLang="zh-CN" sz="1800" dirty="0">
                <a:solidFill>
                  <a:srgbClr val="F0402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/57</a:t>
            </a:r>
            <a:r>
              <a:rPr lang="en-US" altLang="zh-CN" dirty="0">
                <a:solidFill>
                  <a:srgbClr val="F0402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/</a:t>
            </a:r>
            <a:r>
              <a:rPr lang="en-US" altLang="zh-CN" sz="1800" dirty="0">
                <a:solidFill>
                  <a:srgbClr val="F0402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0.05+0.001*j</a:t>
            </a:r>
            <a:r>
              <a:rPr lang="zh-CN" altLang="en-US" sz="1800" dirty="0">
                <a:solidFill>
                  <a:srgbClr val="F0402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）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026C17A1-D400-3766-3E63-C0AF84945478}"/>
                  </a:ext>
                </a:extLst>
              </p:cNvPr>
              <p:cNvSpPr txBox="1"/>
              <p:nvPr/>
            </p:nvSpPr>
            <p:spPr>
              <a:xfrm>
                <a:off x="7440449" y="2666475"/>
                <a:ext cx="547543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dirty="0">
                    <a:solidFill>
                      <a:srgbClr val="F0402E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算法拟合结果：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mtClean="0">
                        <a:latin typeface="Cambria Math" panose="02040503050406030204" pitchFamily="18" charset="0"/>
                      </a:rPr>
                      <m:t>FWHM</m:t>
                    </m:r>
                    <m:r>
                      <a:rPr lang="en-US" altLang="zh-CN" smtClean="0">
                        <a:latin typeface="Cambria Math" panose="02040503050406030204" pitchFamily="18" charset="0"/>
                      </a:rPr>
                      <m:t>=10.05±</m:t>
                    </m:r>
                    <m:r>
                      <m:rPr>
                        <m:nor/>
                      </m:rPr>
                      <a:rPr lang="en-US" altLang="zh-CN" dirty="0">
                        <a:latin typeface="Cambria Math" panose="02040503050406030204" pitchFamily="18" charset="0"/>
                      </a:rPr>
                      <m:t>0.0</m:t>
                    </m:r>
                    <m:r>
                      <m:rPr>
                        <m:nor/>
                      </m:rPr>
                      <a:rPr lang="en-US" altLang="zh-CN" b="0" i="0" dirty="0" smtClean="0">
                        <a:latin typeface="Cambria Math" panose="02040503050406030204" pitchFamily="18" charset="0"/>
                      </a:rPr>
                      <m:t>05</m:t>
                    </m:r>
                    <m:r>
                      <m:rPr>
                        <m:nor/>
                      </m:rPr>
                      <a:rPr lang="en-US" altLang="zh-CN" dirty="0">
                        <a:latin typeface="Cambria Math" panose="02040503050406030204" pitchFamily="18" charset="0"/>
                      </a:rPr>
                      <m:t>pixels</m:t>
                    </m:r>
                  </m:oMath>
                </a14:m>
                <a:endParaRPr lang="zh-CN" altLang="en-US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026C17A1-D400-3766-3E63-C0AF849454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0449" y="2666475"/>
                <a:ext cx="5475435" cy="369332"/>
              </a:xfrm>
              <a:prstGeom prst="rect">
                <a:avLst/>
              </a:prstGeom>
              <a:blipFill>
                <a:blip r:embed="rId3"/>
                <a:stretch>
                  <a:fillRect l="-1002" t="-11475" b="-213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Connector 4">
            <a:extLst>
              <a:ext uri="{FF2B5EF4-FFF2-40B4-BE49-F238E27FC236}">
                <a16:creationId xmlns:a16="http://schemas.microsoft.com/office/drawing/2014/main" id="{259DCBF0-68B1-C837-7462-957DC7F7EB54}"/>
              </a:ext>
            </a:extLst>
          </p:cNvPr>
          <p:cNvCxnSpPr/>
          <p:nvPr/>
        </p:nvCxnSpPr>
        <p:spPr>
          <a:xfrm>
            <a:off x="267858" y="609003"/>
            <a:ext cx="3376246" cy="0"/>
          </a:xfrm>
          <a:prstGeom prst="line">
            <a:avLst/>
          </a:prstGeom>
          <a:ln w="317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10">
            <a:extLst>
              <a:ext uri="{FF2B5EF4-FFF2-40B4-BE49-F238E27FC236}">
                <a16:creationId xmlns:a16="http://schemas.microsoft.com/office/drawing/2014/main" id="{23C8E282-AD39-31B8-AABE-B172EEADF5BD}"/>
              </a:ext>
            </a:extLst>
          </p:cNvPr>
          <p:cNvSpPr txBox="1"/>
          <p:nvPr/>
        </p:nvSpPr>
        <p:spPr>
          <a:xfrm>
            <a:off x="351693" y="90983"/>
            <a:ext cx="293292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00B0F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测试</a:t>
            </a:r>
            <a:r>
              <a:rPr lang="en-US" altLang="zh-CN" sz="2400" b="1" dirty="0">
                <a:solidFill>
                  <a:srgbClr val="00B0F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3:</a:t>
            </a:r>
            <a:r>
              <a:rPr lang="zh-CN" altLang="en-US" sz="2400" b="1" dirty="0">
                <a:solidFill>
                  <a:srgbClr val="00B0F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高斯峰矫正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18E1AD34-1E2F-2A77-7D38-A214AD3B3161}"/>
              </a:ext>
            </a:extLst>
          </p:cNvPr>
          <p:cNvSpPr txBox="1"/>
          <p:nvPr/>
        </p:nvSpPr>
        <p:spPr>
          <a:xfrm>
            <a:off x="155501" y="2640514"/>
            <a:ext cx="46932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F0402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j</a:t>
            </a:r>
            <a:r>
              <a:rPr lang="zh-CN" altLang="en-US" dirty="0">
                <a:solidFill>
                  <a:srgbClr val="F0402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取值变化</a:t>
            </a:r>
            <a:r>
              <a:rPr lang="zh-CN" altLang="en-US" sz="1800" dirty="0">
                <a:solidFill>
                  <a:srgbClr val="F0402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范围</a:t>
            </a:r>
            <a:r>
              <a:rPr lang="en-US" altLang="zh-CN" dirty="0">
                <a:solidFill>
                  <a:srgbClr val="F0402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[-4,-3,-2,-1,0,1,2,3,4] </a:t>
            </a:r>
            <a:endParaRPr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D2D9345C-DAAE-8ED9-74D0-A0D2318AE900}"/>
              </a:ext>
            </a:extLst>
          </p:cNvPr>
          <p:cNvSpPr txBox="1"/>
          <p:nvPr/>
        </p:nvSpPr>
        <p:spPr>
          <a:xfrm>
            <a:off x="112382" y="838509"/>
            <a:ext cx="47794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Consolas" panose="020B0609020204030204" pitchFamily="49" charset="0"/>
              </a:rPr>
              <a:t>高斯峰为倾斜的直线</a:t>
            </a:r>
            <a:r>
              <a:rPr lang="zh-CN" altLang="en-US" sz="18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：</a:t>
            </a:r>
            <a:r>
              <a:rPr lang="en-US" altLang="zh-CN" sz="18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y=57*x-57000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6">
                <a:extLst>
                  <a:ext uri="{FF2B5EF4-FFF2-40B4-BE49-F238E27FC236}">
                    <a16:creationId xmlns:a16="http://schemas.microsoft.com/office/drawing/2014/main" id="{229FEF3A-4574-3AA8-FACA-BF9C351066CC}"/>
                  </a:ext>
                </a:extLst>
              </p:cNvPr>
              <p:cNvSpPr txBox="1"/>
              <p:nvPr/>
            </p:nvSpPr>
            <p:spPr>
              <a:xfrm>
                <a:off x="781896" y="1459801"/>
                <a:ext cx="247215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000" i="1" smtClean="0"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h𝑖𝑓𝑡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𝑝𝑖𝑥𝑒𝑙𝑠</m:t>
                      </m:r>
                      <m:r>
                        <a:rPr lang="en-US" altLang="zh-CN" sz="20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sz="2000" b="0" i="0" smtClean="0"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US" altLang="zh-CN" sz="2000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altLang="zh-CN" sz="2000" b="0" i="0" smtClean="0">
                          <a:latin typeface="Cambria Math" panose="02040503050406030204" pitchFamily="18" charset="0"/>
                        </a:rPr>
                        <m:t>bx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30" name="TextBox 26">
                <a:extLst>
                  <a:ext uri="{FF2B5EF4-FFF2-40B4-BE49-F238E27FC236}">
                    <a16:creationId xmlns:a16="http://schemas.microsoft.com/office/drawing/2014/main" id="{229FEF3A-4574-3AA8-FACA-BF9C351066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896" y="1459801"/>
                <a:ext cx="2472152" cy="307777"/>
              </a:xfrm>
              <a:prstGeom prst="rect">
                <a:avLst/>
              </a:prstGeom>
              <a:blipFill>
                <a:blip r:embed="rId4"/>
                <a:stretch>
                  <a:fillRect l="-493" r="-1724" b="-3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文本框 33">
            <a:extLst>
              <a:ext uri="{FF2B5EF4-FFF2-40B4-BE49-F238E27FC236}">
                <a16:creationId xmlns:a16="http://schemas.microsoft.com/office/drawing/2014/main" id="{3CEAF9E2-C303-7B7A-0A21-E56F7F8ABB1F}"/>
              </a:ext>
            </a:extLst>
          </p:cNvPr>
          <p:cNvSpPr txBox="1"/>
          <p:nvPr/>
        </p:nvSpPr>
        <p:spPr>
          <a:xfrm>
            <a:off x="112382" y="1146736"/>
            <a:ext cx="31329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Consolas" panose="020B0609020204030204" pitchFamily="49" charset="0"/>
              </a:rPr>
              <a:t>矫正只需要一次项</a:t>
            </a:r>
            <a:endParaRPr lang="zh-CN" altLang="en-US" dirty="0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412A87B7-3AC4-FD44-995D-AD1EF20B3D16}"/>
              </a:ext>
            </a:extLst>
          </p:cNvPr>
          <p:cNvSpPr txBox="1"/>
          <p:nvPr/>
        </p:nvSpPr>
        <p:spPr>
          <a:xfrm>
            <a:off x="0" y="1864247"/>
            <a:ext cx="547129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rgbClr val="00B0F0"/>
                </a:solidFill>
                <a:latin typeface="Consolas" panose="020B0609020204030204" pitchFamily="49" charset="0"/>
              </a:rPr>
              <a:t>（由于算法中</a:t>
            </a:r>
            <a:r>
              <a:rPr lang="en-US" altLang="zh-CN" sz="1400" dirty="0">
                <a:solidFill>
                  <a:srgbClr val="00B0F0"/>
                </a:solidFill>
                <a:latin typeface="Consolas" panose="020B0609020204030204" pitchFamily="49" charset="0"/>
              </a:rPr>
              <a:t>x</a:t>
            </a:r>
            <a:r>
              <a:rPr lang="zh-CN" altLang="en-US" sz="1400" dirty="0">
                <a:solidFill>
                  <a:srgbClr val="00B0F0"/>
                </a:solidFill>
                <a:latin typeface="Consolas" panose="020B0609020204030204" pitchFamily="49" charset="0"/>
              </a:rPr>
              <a:t>按照</a:t>
            </a:r>
            <a:r>
              <a:rPr lang="en-US" altLang="zh-CN" sz="1400" dirty="0">
                <a:solidFill>
                  <a:srgbClr val="00B0F0"/>
                </a:solidFill>
                <a:latin typeface="Consolas" panose="020B0609020204030204" pitchFamily="49" charset="0"/>
              </a:rPr>
              <a:t>0.05</a:t>
            </a:r>
            <a:r>
              <a:rPr lang="zh-CN" altLang="en-US" sz="1400" dirty="0">
                <a:solidFill>
                  <a:srgbClr val="00B0F0"/>
                </a:solidFill>
                <a:latin typeface="Consolas" panose="020B0609020204030204" pitchFamily="49" charset="0"/>
              </a:rPr>
              <a:t>的步长插值，所以</a:t>
            </a:r>
            <a:r>
              <a:rPr lang="en-US" altLang="zh-CN" sz="1400" dirty="0">
                <a:solidFill>
                  <a:srgbClr val="00B0F0"/>
                </a:solidFill>
                <a:latin typeface="Consolas" panose="020B0609020204030204" pitchFamily="49" charset="0"/>
              </a:rPr>
              <a:t>b</a:t>
            </a:r>
            <a:r>
              <a:rPr lang="zh-CN" altLang="en-US" sz="1400" dirty="0">
                <a:solidFill>
                  <a:srgbClr val="00B0F0"/>
                </a:solidFill>
                <a:latin typeface="Consolas" panose="020B0609020204030204" pitchFamily="49" charset="0"/>
              </a:rPr>
              <a:t>的标准值为</a:t>
            </a:r>
            <a:r>
              <a:rPr lang="en-US" altLang="zh-CN" sz="1400" dirty="0">
                <a:solidFill>
                  <a:srgbClr val="00B0F0"/>
                </a:solidFill>
                <a:latin typeface="Consolas" panose="020B0609020204030204" pitchFamily="49" charset="0"/>
              </a:rPr>
              <a:t>1/57/0.05</a:t>
            </a:r>
            <a:r>
              <a:rPr lang="zh-CN" altLang="en-US" sz="1400" dirty="0">
                <a:solidFill>
                  <a:srgbClr val="00B0F0"/>
                </a:solidFill>
                <a:latin typeface="Consolas" panose="020B0609020204030204" pitchFamily="49" charset="0"/>
              </a:rPr>
              <a:t>）</a:t>
            </a:r>
            <a:endParaRPr lang="zh-CN" altLang="en-US" sz="1400" dirty="0">
              <a:solidFill>
                <a:srgbClr val="00B0F0"/>
              </a:solidFill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DC424779-9F73-2BBA-54B5-786921117BCD}"/>
              </a:ext>
            </a:extLst>
          </p:cNvPr>
          <p:cNvSpPr txBox="1"/>
          <p:nvPr/>
        </p:nvSpPr>
        <p:spPr>
          <a:xfrm>
            <a:off x="7465117" y="3039957"/>
            <a:ext cx="62988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F0402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同标准值</a:t>
            </a:r>
            <a:r>
              <a:rPr lang="en-US" altLang="zh-CN" dirty="0">
                <a:solidFill>
                  <a:srgbClr val="F0402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=10pixels</a:t>
            </a:r>
            <a:r>
              <a:rPr lang="zh-CN" altLang="en-US" dirty="0">
                <a:solidFill>
                  <a:srgbClr val="F0402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的误差为</a:t>
            </a:r>
            <a:r>
              <a:rPr lang="en-US" altLang="zh-CN" dirty="0">
                <a:solidFill>
                  <a:srgbClr val="F0402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0.5%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9948CE4-E67E-E590-3D6F-004DBD66B6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320" y="3103728"/>
            <a:ext cx="6480000" cy="364500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175FAEAD-2372-CA68-CB8E-817D43562FBA}"/>
              </a:ext>
            </a:extLst>
          </p:cNvPr>
          <p:cNvSpPr txBox="1"/>
          <p:nvPr/>
        </p:nvSpPr>
        <p:spPr>
          <a:xfrm>
            <a:off x="4210001" y="42095"/>
            <a:ext cx="614095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GE_CCD-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弹性峰矫正算法可靠性检验</a:t>
            </a:r>
          </a:p>
        </p:txBody>
      </p:sp>
    </p:spTree>
    <p:extLst>
      <p:ext uri="{BB962C8B-B14F-4D97-AF65-F5344CB8AC3E}">
        <p14:creationId xmlns:p14="http://schemas.microsoft.com/office/powerpoint/2010/main" val="2355440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38FF069C-4F52-7E03-C3C2-B97CAE6533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2" name="Straight Connector 4">
            <a:extLst>
              <a:ext uri="{FF2B5EF4-FFF2-40B4-BE49-F238E27FC236}">
                <a16:creationId xmlns:a16="http://schemas.microsoft.com/office/drawing/2014/main" id="{C257F13B-1BB6-2096-03E4-2F2C1DEE5DAE}"/>
              </a:ext>
            </a:extLst>
          </p:cNvPr>
          <p:cNvCxnSpPr/>
          <p:nvPr/>
        </p:nvCxnSpPr>
        <p:spPr>
          <a:xfrm>
            <a:off x="267858" y="609003"/>
            <a:ext cx="3376246" cy="0"/>
          </a:xfrm>
          <a:prstGeom prst="line">
            <a:avLst/>
          </a:prstGeom>
          <a:ln w="317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10">
            <a:extLst>
              <a:ext uri="{FF2B5EF4-FFF2-40B4-BE49-F238E27FC236}">
                <a16:creationId xmlns:a16="http://schemas.microsoft.com/office/drawing/2014/main" id="{E38B6B38-AC29-DC5A-70A4-47026375685B}"/>
              </a:ext>
            </a:extLst>
          </p:cNvPr>
          <p:cNvSpPr txBox="1"/>
          <p:nvPr/>
        </p:nvSpPr>
        <p:spPr>
          <a:xfrm>
            <a:off x="351692" y="90983"/>
            <a:ext cx="350661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00B0F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测试</a:t>
            </a:r>
            <a:r>
              <a:rPr lang="en-US" altLang="zh-CN" sz="2400" b="1" dirty="0">
                <a:solidFill>
                  <a:srgbClr val="00B0F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4:</a:t>
            </a:r>
            <a:r>
              <a:rPr lang="zh-CN" altLang="en-US" sz="2400" b="1" dirty="0">
                <a:solidFill>
                  <a:srgbClr val="00B0F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标准</a:t>
            </a:r>
            <a:r>
              <a:rPr lang="en-US" altLang="zh-CN" sz="2400" b="1" dirty="0">
                <a:solidFill>
                  <a:srgbClr val="00B0F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Gauss</a:t>
            </a:r>
            <a:r>
              <a:rPr lang="zh-CN" altLang="en-US" sz="2400" b="1" dirty="0">
                <a:solidFill>
                  <a:srgbClr val="00B0F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峰数据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8DD770D-B628-9B10-0911-FC6E7B4F2AA3}"/>
              </a:ext>
            </a:extLst>
          </p:cNvPr>
          <p:cNvSpPr txBox="1"/>
          <p:nvPr/>
        </p:nvSpPr>
        <p:spPr>
          <a:xfrm>
            <a:off x="1633317" y="3792261"/>
            <a:ext cx="22249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dirty="0">
                <a:solidFill>
                  <a:srgbClr val="00B0F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所有行直接叠加</a:t>
            </a:r>
            <a:endParaRPr lang="zh-CN" altLang="en-US" dirty="0">
              <a:solidFill>
                <a:srgbClr val="00B0F0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8A3929D-A2D6-AFA9-A5CF-A0773A654154}"/>
              </a:ext>
            </a:extLst>
          </p:cNvPr>
          <p:cNvSpPr txBox="1"/>
          <p:nvPr/>
        </p:nvSpPr>
        <p:spPr>
          <a:xfrm>
            <a:off x="6767527" y="822854"/>
            <a:ext cx="22249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00B0F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所有列直接叠加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3FB3A9D-E05A-3DBA-8528-19E0014BF932}"/>
              </a:ext>
            </a:extLst>
          </p:cNvPr>
          <p:cNvSpPr txBox="1"/>
          <p:nvPr/>
        </p:nvSpPr>
        <p:spPr>
          <a:xfrm>
            <a:off x="124341" y="1015089"/>
            <a:ext cx="2309674" cy="138499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rgbClr val="00B0F0"/>
                </a:solidFill>
              </a:rPr>
              <a:t>标准的高斯峰谱线</a:t>
            </a:r>
            <a:endParaRPr lang="en-US" altLang="zh-CN" sz="1400" b="1" dirty="0">
              <a:solidFill>
                <a:srgbClr val="00B0F0"/>
              </a:solidFill>
            </a:endParaRPr>
          </a:p>
          <a:p>
            <a:r>
              <a:rPr lang="zh-CN" altLang="en-US" sz="1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沿斜线：</a:t>
            </a:r>
            <a:endParaRPr lang="en-US" altLang="zh-CN" sz="1400" b="0" dirty="0">
              <a:solidFill>
                <a:srgbClr val="FF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y=57*x-57000</a:t>
            </a:r>
            <a:r>
              <a:rPr lang="zh-CN" altLang="en-US" sz="1400" dirty="0">
                <a:solidFill>
                  <a:srgbClr val="FF0000"/>
                </a:solidFill>
                <a:latin typeface="Consolas" panose="020B0609020204030204" pitchFamily="49" charset="0"/>
              </a:rPr>
              <a:t>呈</a:t>
            </a:r>
            <a:r>
              <a:rPr lang="zh-CN" altLang="en-US" sz="1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正态分布</a:t>
            </a:r>
            <a:endParaRPr lang="en-US" altLang="zh-CN" sz="1400" b="0" dirty="0">
              <a:solidFill>
                <a:srgbClr val="FF0000"/>
              </a:solidFill>
              <a:effectLst/>
              <a:latin typeface="Consolas" panose="020B0609020204030204" pitchFamily="49" charset="0"/>
            </a:endParaRPr>
          </a:p>
          <a:p>
            <a:r>
              <a:rPr lang="zh-CN" altLang="en-US" sz="1400" dirty="0"/>
              <a:t>半高宽</a:t>
            </a:r>
            <a:r>
              <a:rPr lang="en-US" altLang="zh-CN" sz="1400" dirty="0"/>
              <a:t>FWHM=10</a:t>
            </a:r>
          </a:p>
          <a:p>
            <a:r>
              <a:rPr lang="zh-CN" altLang="en-US" sz="1400" dirty="0"/>
              <a:t>倾斜的背底</a:t>
            </a:r>
            <a:endParaRPr lang="en-US" altLang="zh-CN" sz="1400" dirty="0"/>
          </a:p>
          <a:p>
            <a:r>
              <a:rPr lang="zh-CN" altLang="en-US" sz="1400" b="1" dirty="0">
                <a:solidFill>
                  <a:srgbClr val="FF0000"/>
                </a:solidFill>
              </a:rPr>
              <a:t>添加了随机噪声</a:t>
            </a:r>
            <a:r>
              <a:rPr lang="en-US" altLang="zh-CN" sz="1400" b="1" dirty="0">
                <a:solidFill>
                  <a:srgbClr val="FF0000"/>
                </a:solidFill>
              </a:rPr>
              <a:t>(0~100)</a:t>
            </a:r>
            <a:endParaRPr lang="zh-CN" altLang="en-US" sz="1400" b="1" dirty="0">
              <a:solidFill>
                <a:srgbClr val="FF0000"/>
              </a:solidFill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7A451B84-8C8D-24BA-7602-C22B21DC118B}"/>
              </a:ext>
            </a:extLst>
          </p:cNvPr>
          <p:cNvSpPr txBox="1"/>
          <p:nvPr/>
        </p:nvSpPr>
        <p:spPr>
          <a:xfrm>
            <a:off x="4210001" y="42095"/>
            <a:ext cx="614095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GE_CCD-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弹性峰矫正算法可靠性检验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428B37E0-EC9C-93AA-EE13-B7925C38CE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1570" y="3855816"/>
            <a:ext cx="3581900" cy="2676899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D0D0B61D-D306-5E76-E19E-8658AD508460}"/>
              </a:ext>
            </a:extLst>
          </p:cNvPr>
          <p:cNvSpPr txBox="1"/>
          <p:nvPr/>
        </p:nvSpPr>
        <p:spPr>
          <a:xfrm>
            <a:off x="7880023" y="3686539"/>
            <a:ext cx="275460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b="0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局部放大后的</a:t>
            </a:r>
            <a:r>
              <a:rPr lang="en-US" altLang="zh-CN" sz="1600" b="0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Gauss</a:t>
            </a:r>
            <a:r>
              <a:rPr lang="zh-CN" altLang="en-US" sz="1600" b="0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峰谱线</a:t>
            </a:r>
            <a:endParaRPr lang="en-US" altLang="zh-CN" sz="1600" b="0" dirty="0">
              <a:solidFill>
                <a:srgbClr val="FF0000"/>
              </a:solidFill>
              <a:effectLst/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052465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71455A2C-D905-CF45-D017-CAFA5F5108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6" name="Straight Connector 4">
            <a:extLst>
              <a:ext uri="{FF2B5EF4-FFF2-40B4-BE49-F238E27FC236}">
                <a16:creationId xmlns:a16="http://schemas.microsoft.com/office/drawing/2014/main" id="{1657225F-990E-2887-70DB-466203FA8DC5}"/>
              </a:ext>
            </a:extLst>
          </p:cNvPr>
          <p:cNvCxnSpPr/>
          <p:nvPr/>
        </p:nvCxnSpPr>
        <p:spPr>
          <a:xfrm>
            <a:off x="267858" y="609003"/>
            <a:ext cx="3376246" cy="0"/>
          </a:xfrm>
          <a:prstGeom prst="line">
            <a:avLst/>
          </a:prstGeom>
          <a:ln w="317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10">
            <a:extLst>
              <a:ext uri="{FF2B5EF4-FFF2-40B4-BE49-F238E27FC236}">
                <a16:creationId xmlns:a16="http://schemas.microsoft.com/office/drawing/2014/main" id="{F66EB6BD-BC31-1D0F-EDD3-979D08158E19}"/>
              </a:ext>
            </a:extLst>
          </p:cNvPr>
          <p:cNvSpPr txBox="1"/>
          <p:nvPr/>
        </p:nvSpPr>
        <p:spPr>
          <a:xfrm>
            <a:off x="125392" y="100623"/>
            <a:ext cx="386537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00B0F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测试</a:t>
            </a:r>
            <a:r>
              <a:rPr lang="en-US" altLang="zh-CN" sz="2400" b="1" dirty="0">
                <a:solidFill>
                  <a:srgbClr val="00B0F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4:</a:t>
            </a:r>
            <a:r>
              <a:rPr lang="zh-CN" altLang="en-US" sz="2400" b="1" dirty="0">
                <a:solidFill>
                  <a:srgbClr val="00B0F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图像降噪和背底消除</a:t>
            </a:r>
          </a:p>
        </p:txBody>
      </p:sp>
      <p:sp>
        <p:nvSpPr>
          <p:cNvPr id="8" name="TextBox 31">
            <a:extLst>
              <a:ext uri="{FF2B5EF4-FFF2-40B4-BE49-F238E27FC236}">
                <a16:creationId xmlns:a16="http://schemas.microsoft.com/office/drawing/2014/main" id="{24A9B3D9-7C0E-85BD-81FE-B0F3064D48B4}"/>
              </a:ext>
            </a:extLst>
          </p:cNvPr>
          <p:cNvSpPr txBox="1"/>
          <p:nvPr/>
        </p:nvSpPr>
        <p:spPr>
          <a:xfrm>
            <a:off x="2498122" y="3059266"/>
            <a:ext cx="12970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1" dirty="0">
                <a:solidFill>
                  <a:srgbClr val="FF66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截取数据</a:t>
            </a:r>
            <a:endParaRPr lang="zh-CN" altLang="en-US" dirty="0">
              <a:solidFill>
                <a:srgbClr val="FF6600"/>
              </a:solidFill>
            </a:endParaRPr>
          </a:p>
        </p:txBody>
      </p:sp>
      <p:sp>
        <p:nvSpPr>
          <p:cNvPr id="9" name="TextBox 32">
            <a:extLst>
              <a:ext uri="{FF2B5EF4-FFF2-40B4-BE49-F238E27FC236}">
                <a16:creationId xmlns:a16="http://schemas.microsoft.com/office/drawing/2014/main" id="{B94980B8-750D-DA06-96D8-2D5E633DD950}"/>
              </a:ext>
            </a:extLst>
          </p:cNvPr>
          <p:cNvSpPr txBox="1"/>
          <p:nvPr/>
        </p:nvSpPr>
        <p:spPr>
          <a:xfrm>
            <a:off x="5835186" y="3126882"/>
            <a:ext cx="14037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1" dirty="0">
                <a:solidFill>
                  <a:srgbClr val="FF66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中值滤波后</a:t>
            </a:r>
            <a:endParaRPr lang="zh-CN" altLang="en-US" dirty="0">
              <a:solidFill>
                <a:srgbClr val="FF6600"/>
              </a:solidFill>
            </a:endParaRPr>
          </a:p>
        </p:txBody>
      </p:sp>
      <p:sp>
        <p:nvSpPr>
          <p:cNvPr id="10" name="TextBox 33">
            <a:extLst>
              <a:ext uri="{FF2B5EF4-FFF2-40B4-BE49-F238E27FC236}">
                <a16:creationId xmlns:a16="http://schemas.microsoft.com/office/drawing/2014/main" id="{9833819D-B566-DA39-57EF-58A143437382}"/>
              </a:ext>
            </a:extLst>
          </p:cNvPr>
          <p:cNvSpPr txBox="1"/>
          <p:nvPr/>
        </p:nvSpPr>
        <p:spPr>
          <a:xfrm>
            <a:off x="9193442" y="3126882"/>
            <a:ext cx="18189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FF66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线性背底扣除</a:t>
            </a:r>
            <a:r>
              <a:rPr lang="zh-CN" altLang="en-US" sz="1800" b="1" dirty="0">
                <a:solidFill>
                  <a:srgbClr val="FF66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后</a:t>
            </a:r>
            <a:endParaRPr lang="zh-CN" altLang="en-US" dirty="0">
              <a:solidFill>
                <a:srgbClr val="FF6600"/>
              </a:solidFill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F32D7BF-B624-2239-16EB-B8B0866475AE}"/>
              </a:ext>
            </a:extLst>
          </p:cNvPr>
          <p:cNvSpPr txBox="1"/>
          <p:nvPr/>
        </p:nvSpPr>
        <p:spPr>
          <a:xfrm>
            <a:off x="4210001" y="42095"/>
            <a:ext cx="614095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GE_CCD-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弹性峰拟合算法可靠性检验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861164D-D30B-DC34-1EBE-BA9492351897}"/>
              </a:ext>
            </a:extLst>
          </p:cNvPr>
          <p:cNvSpPr txBox="1"/>
          <p:nvPr/>
        </p:nvSpPr>
        <p:spPr>
          <a:xfrm>
            <a:off x="267858" y="756048"/>
            <a:ext cx="60949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dirty="0">
                <a:solidFill>
                  <a:srgbClr val="F0402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高斯峰谱线半高宽</a:t>
            </a:r>
            <a:r>
              <a:rPr lang="en-US" altLang="zh-CN" sz="1800" dirty="0">
                <a:solidFill>
                  <a:srgbClr val="F0402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FWHM=10</a:t>
            </a:r>
          </a:p>
        </p:txBody>
      </p:sp>
    </p:spTree>
    <p:extLst>
      <p:ext uri="{BB962C8B-B14F-4D97-AF65-F5344CB8AC3E}">
        <p14:creationId xmlns:p14="http://schemas.microsoft.com/office/powerpoint/2010/main" val="12406120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9134CED1-4621-570F-D842-290C1EEC3A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252" y="3213000"/>
            <a:ext cx="6480000" cy="3645000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4BA9839D-6CA7-3827-4F2C-7A66B7354AD1}"/>
              </a:ext>
            </a:extLst>
          </p:cNvPr>
          <p:cNvSpPr txBox="1"/>
          <p:nvPr/>
        </p:nvSpPr>
        <p:spPr>
          <a:xfrm>
            <a:off x="192718" y="2223327"/>
            <a:ext cx="27384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rgbClr val="F0402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b=-</a:t>
            </a:r>
            <a:r>
              <a:rPr lang="en-US" altLang="zh-CN" dirty="0">
                <a:solidFill>
                  <a:srgbClr val="F0402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(1</a:t>
            </a:r>
            <a:r>
              <a:rPr lang="en-US" altLang="zh-CN" sz="1800" dirty="0">
                <a:solidFill>
                  <a:srgbClr val="F0402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/57</a:t>
            </a:r>
            <a:r>
              <a:rPr lang="en-US" altLang="zh-CN" dirty="0">
                <a:solidFill>
                  <a:srgbClr val="F0402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/</a:t>
            </a:r>
            <a:r>
              <a:rPr lang="en-US" altLang="zh-CN" sz="1800" dirty="0">
                <a:solidFill>
                  <a:srgbClr val="F0402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0.05+0.001*j</a:t>
            </a:r>
            <a:r>
              <a:rPr lang="zh-CN" altLang="en-US" sz="1800" dirty="0">
                <a:solidFill>
                  <a:srgbClr val="F0402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）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026C17A1-D400-3766-3E63-C0AF84945478}"/>
                  </a:ext>
                </a:extLst>
              </p:cNvPr>
              <p:cNvSpPr txBox="1"/>
              <p:nvPr/>
            </p:nvSpPr>
            <p:spPr>
              <a:xfrm>
                <a:off x="7440449" y="2666475"/>
                <a:ext cx="547543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dirty="0">
                    <a:solidFill>
                      <a:srgbClr val="F0402E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算法拟合结果：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mtClean="0">
                        <a:latin typeface="Cambria Math" panose="02040503050406030204" pitchFamily="18" charset="0"/>
                      </a:rPr>
                      <m:t>FWHM</m:t>
                    </m:r>
                    <m:r>
                      <a:rPr lang="en-US" altLang="zh-CN" smtClean="0">
                        <a:latin typeface="Cambria Math" panose="02040503050406030204" pitchFamily="18" charset="0"/>
                      </a:rPr>
                      <m:t>=10.18±</m:t>
                    </m:r>
                    <m:r>
                      <m:rPr>
                        <m:nor/>
                      </m:rPr>
                      <a:rPr lang="en-US" altLang="zh-CN" dirty="0">
                        <a:latin typeface="Cambria Math" panose="02040503050406030204" pitchFamily="18" charset="0"/>
                      </a:rPr>
                      <m:t>0.0</m:t>
                    </m:r>
                    <m:r>
                      <m:rPr>
                        <m:nor/>
                      </m:rPr>
                      <a:rPr lang="en-US" altLang="zh-CN" b="0" i="0" dirty="0" smtClean="0">
                        <a:latin typeface="Cambria Math" panose="02040503050406030204" pitchFamily="18" charset="0"/>
                      </a:rPr>
                      <m:t>29</m:t>
                    </m:r>
                    <m:r>
                      <m:rPr>
                        <m:nor/>
                      </m:rPr>
                      <a:rPr lang="en-US" altLang="zh-CN" dirty="0">
                        <a:latin typeface="Cambria Math" panose="02040503050406030204" pitchFamily="18" charset="0"/>
                      </a:rPr>
                      <m:t>pixels</m:t>
                    </m:r>
                  </m:oMath>
                </a14:m>
                <a:endParaRPr lang="zh-CN" altLang="en-US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026C17A1-D400-3766-3E63-C0AF849454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0449" y="2666475"/>
                <a:ext cx="5475435" cy="369332"/>
              </a:xfrm>
              <a:prstGeom prst="rect">
                <a:avLst/>
              </a:prstGeom>
              <a:blipFill>
                <a:blip r:embed="rId3"/>
                <a:stretch>
                  <a:fillRect l="-1002" t="-11475" b="-213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Connector 4">
            <a:extLst>
              <a:ext uri="{FF2B5EF4-FFF2-40B4-BE49-F238E27FC236}">
                <a16:creationId xmlns:a16="http://schemas.microsoft.com/office/drawing/2014/main" id="{259DCBF0-68B1-C837-7462-957DC7F7EB54}"/>
              </a:ext>
            </a:extLst>
          </p:cNvPr>
          <p:cNvCxnSpPr/>
          <p:nvPr/>
        </p:nvCxnSpPr>
        <p:spPr>
          <a:xfrm>
            <a:off x="267858" y="609003"/>
            <a:ext cx="3376246" cy="0"/>
          </a:xfrm>
          <a:prstGeom prst="line">
            <a:avLst/>
          </a:prstGeom>
          <a:ln w="317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10">
            <a:extLst>
              <a:ext uri="{FF2B5EF4-FFF2-40B4-BE49-F238E27FC236}">
                <a16:creationId xmlns:a16="http://schemas.microsoft.com/office/drawing/2014/main" id="{23C8E282-AD39-31B8-AABE-B172EEADF5BD}"/>
              </a:ext>
            </a:extLst>
          </p:cNvPr>
          <p:cNvSpPr txBox="1"/>
          <p:nvPr/>
        </p:nvSpPr>
        <p:spPr>
          <a:xfrm>
            <a:off x="351693" y="90983"/>
            <a:ext cx="293292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00B0F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测试</a:t>
            </a:r>
            <a:r>
              <a:rPr lang="en-US" altLang="zh-CN" sz="2400" b="1" dirty="0">
                <a:solidFill>
                  <a:srgbClr val="00B0F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4:</a:t>
            </a:r>
            <a:r>
              <a:rPr lang="zh-CN" altLang="en-US" sz="2400" b="1" dirty="0">
                <a:solidFill>
                  <a:srgbClr val="00B0F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高斯峰矫正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18E1AD34-1E2F-2A77-7D38-A214AD3B3161}"/>
              </a:ext>
            </a:extLst>
          </p:cNvPr>
          <p:cNvSpPr txBox="1"/>
          <p:nvPr/>
        </p:nvSpPr>
        <p:spPr>
          <a:xfrm>
            <a:off x="155501" y="2640514"/>
            <a:ext cx="46932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F0402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j</a:t>
            </a:r>
            <a:r>
              <a:rPr lang="zh-CN" altLang="en-US" dirty="0">
                <a:solidFill>
                  <a:srgbClr val="F0402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取值变化</a:t>
            </a:r>
            <a:r>
              <a:rPr lang="zh-CN" altLang="en-US" sz="1800" dirty="0">
                <a:solidFill>
                  <a:srgbClr val="F0402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范围</a:t>
            </a:r>
            <a:r>
              <a:rPr lang="en-US" altLang="zh-CN" dirty="0">
                <a:solidFill>
                  <a:srgbClr val="F0402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[-4,-3,-2,-1,0,1,2,3,4] </a:t>
            </a:r>
            <a:endParaRPr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D2D9345C-DAAE-8ED9-74D0-A0D2318AE900}"/>
              </a:ext>
            </a:extLst>
          </p:cNvPr>
          <p:cNvSpPr txBox="1"/>
          <p:nvPr/>
        </p:nvSpPr>
        <p:spPr>
          <a:xfrm>
            <a:off x="112382" y="838509"/>
            <a:ext cx="47794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Consolas" panose="020B0609020204030204" pitchFamily="49" charset="0"/>
              </a:rPr>
              <a:t>高斯峰为倾斜的直线</a:t>
            </a:r>
            <a:r>
              <a:rPr lang="zh-CN" altLang="en-US" sz="18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：</a:t>
            </a:r>
            <a:r>
              <a:rPr lang="en-US" altLang="zh-CN" sz="18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y=57*x-57000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6">
                <a:extLst>
                  <a:ext uri="{FF2B5EF4-FFF2-40B4-BE49-F238E27FC236}">
                    <a16:creationId xmlns:a16="http://schemas.microsoft.com/office/drawing/2014/main" id="{229FEF3A-4574-3AA8-FACA-BF9C351066CC}"/>
                  </a:ext>
                </a:extLst>
              </p:cNvPr>
              <p:cNvSpPr txBox="1"/>
              <p:nvPr/>
            </p:nvSpPr>
            <p:spPr>
              <a:xfrm>
                <a:off x="781896" y="1459801"/>
                <a:ext cx="247215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000" i="1" smtClean="0"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h𝑖𝑓𝑡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𝑝𝑖𝑥𝑒𝑙𝑠</m:t>
                      </m:r>
                      <m:r>
                        <a:rPr lang="en-US" altLang="zh-CN" sz="20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sz="2000" b="0" i="0" smtClean="0"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US" altLang="zh-CN" sz="2000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altLang="zh-CN" sz="2000" b="0" i="0" smtClean="0">
                          <a:latin typeface="Cambria Math" panose="02040503050406030204" pitchFamily="18" charset="0"/>
                        </a:rPr>
                        <m:t>bx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30" name="TextBox 26">
                <a:extLst>
                  <a:ext uri="{FF2B5EF4-FFF2-40B4-BE49-F238E27FC236}">
                    <a16:creationId xmlns:a16="http://schemas.microsoft.com/office/drawing/2014/main" id="{229FEF3A-4574-3AA8-FACA-BF9C351066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896" y="1459801"/>
                <a:ext cx="2472152" cy="307777"/>
              </a:xfrm>
              <a:prstGeom prst="rect">
                <a:avLst/>
              </a:prstGeom>
              <a:blipFill>
                <a:blip r:embed="rId4"/>
                <a:stretch>
                  <a:fillRect l="-493" r="-1724" b="-3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文本框 33">
            <a:extLst>
              <a:ext uri="{FF2B5EF4-FFF2-40B4-BE49-F238E27FC236}">
                <a16:creationId xmlns:a16="http://schemas.microsoft.com/office/drawing/2014/main" id="{3CEAF9E2-C303-7B7A-0A21-E56F7F8ABB1F}"/>
              </a:ext>
            </a:extLst>
          </p:cNvPr>
          <p:cNvSpPr txBox="1"/>
          <p:nvPr/>
        </p:nvSpPr>
        <p:spPr>
          <a:xfrm>
            <a:off x="112382" y="1146736"/>
            <a:ext cx="31329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Consolas" panose="020B0609020204030204" pitchFamily="49" charset="0"/>
              </a:rPr>
              <a:t>矫正只需要一次项</a:t>
            </a:r>
            <a:endParaRPr lang="zh-CN" altLang="en-US" dirty="0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412A87B7-3AC4-FD44-995D-AD1EF20B3D16}"/>
              </a:ext>
            </a:extLst>
          </p:cNvPr>
          <p:cNvSpPr txBox="1"/>
          <p:nvPr/>
        </p:nvSpPr>
        <p:spPr>
          <a:xfrm>
            <a:off x="0" y="1864247"/>
            <a:ext cx="547129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rgbClr val="00B0F0"/>
                </a:solidFill>
                <a:latin typeface="Consolas" panose="020B0609020204030204" pitchFamily="49" charset="0"/>
              </a:rPr>
              <a:t>（由于算法中</a:t>
            </a:r>
            <a:r>
              <a:rPr lang="en-US" altLang="zh-CN" sz="1400" dirty="0">
                <a:solidFill>
                  <a:srgbClr val="00B0F0"/>
                </a:solidFill>
                <a:latin typeface="Consolas" panose="020B0609020204030204" pitchFamily="49" charset="0"/>
              </a:rPr>
              <a:t>x</a:t>
            </a:r>
            <a:r>
              <a:rPr lang="zh-CN" altLang="en-US" sz="1400" dirty="0">
                <a:solidFill>
                  <a:srgbClr val="00B0F0"/>
                </a:solidFill>
                <a:latin typeface="Consolas" panose="020B0609020204030204" pitchFamily="49" charset="0"/>
              </a:rPr>
              <a:t>按照</a:t>
            </a:r>
            <a:r>
              <a:rPr lang="en-US" altLang="zh-CN" sz="1400" dirty="0">
                <a:solidFill>
                  <a:srgbClr val="00B0F0"/>
                </a:solidFill>
                <a:latin typeface="Consolas" panose="020B0609020204030204" pitchFamily="49" charset="0"/>
              </a:rPr>
              <a:t>0.05</a:t>
            </a:r>
            <a:r>
              <a:rPr lang="zh-CN" altLang="en-US" sz="1400" dirty="0">
                <a:solidFill>
                  <a:srgbClr val="00B0F0"/>
                </a:solidFill>
                <a:latin typeface="Consolas" panose="020B0609020204030204" pitchFamily="49" charset="0"/>
              </a:rPr>
              <a:t>的步长插值，所以</a:t>
            </a:r>
            <a:r>
              <a:rPr lang="en-US" altLang="zh-CN" sz="1400" dirty="0">
                <a:solidFill>
                  <a:srgbClr val="00B0F0"/>
                </a:solidFill>
                <a:latin typeface="Consolas" panose="020B0609020204030204" pitchFamily="49" charset="0"/>
              </a:rPr>
              <a:t>b</a:t>
            </a:r>
            <a:r>
              <a:rPr lang="zh-CN" altLang="en-US" sz="1400" dirty="0">
                <a:solidFill>
                  <a:srgbClr val="00B0F0"/>
                </a:solidFill>
                <a:latin typeface="Consolas" panose="020B0609020204030204" pitchFamily="49" charset="0"/>
              </a:rPr>
              <a:t>的标准值为</a:t>
            </a:r>
            <a:r>
              <a:rPr lang="en-US" altLang="zh-CN" sz="1400" dirty="0">
                <a:solidFill>
                  <a:srgbClr val="00B0F0"/>
                </a:solidFill>
                <a:latin typeface="Consolas" panose="020B0609020204030204" pitchFamily="49" charset="0"/>
              </a:rPr>
              <a:t>1/57/0.05</a:t>
            </a:r>
            <a:r>
              <a:rPr lang="zh-CN" altLang="en-US" sz="1400" dirty="0">
                <a:solidFill>
                  <a:srgbClr val="00B0F0"/>
                </a:solidFill>
                <a:latin typeface="Consolas" panose="020B0609020204030204" pitchFamily="49" charset="0"/>
              </a:rPr>
              <a:t>）</a:t>
            </a:r>
            <a:endParaRPr lang="zh-CN" altLang="en-US" sz="1400" dirty="0">
              <a:solidFill>
                <a:srgbClr val="00B0F0"/>
              </a:solidFill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DC424779-9F73-2BBA-54B5-786921117BCD}"/>
              </a:ext>
            </a:extLst>
          </p:cNvPr>
          <p:cNvSpPr txBox="1"/>
          <p:nvPr/>
        </p:nvSpPr>
        <p:spPr>
          <a:xfrm>
            <a:off x="7465117" y="3039957"/>
            <a:ext cx="62988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F0402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同标准值</a:t>
            </a:r>
            <a:r>
              <a:rPr lang="en-US" altLang="zh-CN" dirty="0">
                <a:solidFill>
                  <a:srgbClr val="F0402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=10pixels</a:t>
            </a:r>
            <a:r>
              <a:rPr lang="zh-CN" altLang="en-US" dirty="0">
                <a:solidFill>
                  <a:srgbClr val="F0402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的误差为</a:t>
            </a:r>
            <a:r>
              <a:rPr lang="en-US" altLang="zh-CN" dirty="0">
                <a:solidFill>
                  <a:srgbClr val="F0402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1.8%</a:t>
            </a:r>
            <a:endParaRPr lang="zh-CN" altLang="en-US" dirty="0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D67D9A07-FC08-A022-DDC1-7CB1F30ED386}"/>
              </a:ext>
            </a:extLst>
          </p:cNvPr>
          <p:cNvSpPr txBox="1"/>
          <p:nvPr/>
        </p:nvSpPr>
        <p:spPr>
          <a:xfrm>
            <a:off x="4210001" y="42095"/>
            <a:ext cx="614095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GE_CCD-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弹性峰拟合算法可靠性检验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0E0057D-3940-5841-155E-1D5B34BA3E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48" y="3057701"/>
            <a:ext cx="6480000" cy="36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8141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>
            <a:extLst>
              <a:ext uri="{FF2B5EF4-FFF2-40B4-BE49-F238E27FC236}">
                <a16:creationId xmlns:a16="http://schemas.microsoft.com/office/drawing/2014/main" id="{9DA8F789-C440-0A03-2DE1-6305BF1DF40C}"/>
              </a:ext>
            </a:extLst>
          </p:cNvPr>
          <p:cNvGrpSpPr/>
          <p:nvPr/>
        </p:nvGrpSpPr>
        <p:grpSpPr>
          <a:xfrm>
            <a:off x="2779410" y="0"/>
            <a:ext cx="7385772" cy="5509702"/>
            <a:chOff x="2779410" y="0"/>
            <a:chExt cx="7385772" cy="5509702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97007E77-0A78-4933-FC34-D7353E3C809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79410" y="0"/>
              <a:ext cx="7200000" cy="5509702"/>
            </a:xfrm>
            <a:prstGeom prst="rect">
              <a:avLst/>
            </a:prstGeom>
          </p:spPr>
        </p:pic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64E993D8-E485-307D-B613-928EDE9E78FD}"/>
                </a:ext>
              </a:extLst>
            </p:cNvPr>
            <p:cNvSpPr txBox="1"/>
            <p:nvPr/>
          </p:nvSpPr>
          <p:spPr>
            <a:xfrm>
              <a:off x="9525499" y="1815643"/>
              <a:ext cx="45391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srgbClr val="F0402E"/>
                  </a:solidFill>
                </a:rPr>
                <a:t>矫正误差</a:t>
              </a: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47E21B67-35F8-113B-ADD8-792DA9600161}"/>
                </a:ext>
              </a:extLst>
            </p:cNvPr>
            <p:cNvSpPr txBox="1"/>
            <p:nvPr/>
          </p:nvSpPr>
          <p:spPr>
            <a:xfrm>
              <a:off x="4070280" y="4867088"/>
              <a:ext cx="609490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dirty="0">
                  <a:solidFill>
                    <a:srgbClr val="F0402E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高斯峰标准半高宽</a:t>
              </a:r>
              <a:endParaRPr lang="zh-CN" altLang="en-US" dirty="0">
                <a:solidFill>
                  <a:srgbClr val="F0402E"/>
                </a:solidFill>
              </a:endParaRP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EC7278D2-137F-2461-C50F-E64983C7229E}"/>
                </a:ext>
              </a:extLst>
            </p:cNvPr>
            <p:cNvSpPr txBox="1"/>
            <p:nvPr/>
          </p:nvSpPr>
          <p:spPr>
            <a:xfrm>
              <a:off x="3395511" y="1002618"/>
              <a:ext cx="45391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srgbClr val="F0402E"/>
                  </a:solidFill>
                </a:rPr>
                <a:t>拟合结果</a:t>
              </a:r>
            </a:p>
          </p:txBody>
        </p:sp>
      </p:grpSp>
      <p:sp>
        <p:nvSpPr>
          <p:cNvPr id="6" name="文本框 5">
            <a:extLst>
              <a:ext uri="{FF2B5EF4-FFF2-40B4-BE49-F238E27FC236}">
                <a16:creationId xmlns:a16="http://schemas.microsoft.com/office/drawing/2014/main" id="{7CBCD8FA-7214-E4C7-B381-6B371B703BFA}"/>
              </a:ext>
            </a:extLst>
          </p:cNvPr>
          <p:cNvSpPr txBox="1"/>
          <p:nvPr/>
        </p:nvSpPr>
        <p:spPr>
          <a:xfrm>
            <a:off x="3849422" y="0"/>
            <a:ext cx="614095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GE_CCD-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弹性峰矫正算法可靠性检验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E0B1527-F3CC-3D46-996B-70375DED36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1069" y="5295626"/>
            <a:ext cx="9139884" cy="152027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1382B9D2-E9A4-E5BC-FCDF-D1F64E83046D}"/>
                  </a:ext>
                </a:extLst>
              </p:cNvPr>
              <p:cNvSpPr txBox="1"/>
              <p:nvPr/>
            </p:nvSpPr>
            <p:spPr>
              <a:xfrm>
                <a:off x="146369" y="2202947"/>
                <a:ext cx="3249142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ü"/>
                </a:pPr>
                <a:r>
                  <a:rPr lang="zh-CN" altLang="en-US" dirty="0">
                    <a:solidFill>
                      <a:srgbClr val="FF6600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对于高斯峰半高宽在</a:t>
                </a:r>
                <a:r>
                  <a:rPr lang="en-US" altLang="zh-CN" dirty="0">
                    <a:solidFill>
                      <a:srgbClr val="FF6600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3-12pixels</a:t>
                </a:r>
                <a:r>
                  <a:rPr lang="zh-CN" altLang="en-US" dirty="0">
                    <a:solidFill>
                      <a:srgbClr val="FF6600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之间，矫正算法对于标准的</a:t>
                </a:r>
                <a:r>
                  <a:rPr lang="en-US" altLang="zh-CN" dirty="0">
                    <a:solidFill>
                      <a:srgbClr val="FF6600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Gauss</a:t>
                </a:r>
                <a:r>
                  <a:rPr lang="zh-CN" altLang="en-US" dirty="0">
                    <a:solidFill>
                      <a:srgbClr val="FF6600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分布峰的矫正误差要优于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rgbClr val="FF66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US" altLang="zh-CN" dirty="0">
                    <a:solidFill>
                      <a:srgbClr val="FF6600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10%</a:t>
                </a: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1382B9D2-E9A4-E5BC-FCDF-D1F64E8304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369" y="2202947"/>
                <a:ext cx="3249142" cy="1200329"/>
              </a:xfrm>
              <a:prstGeom prst="rect">
                <a:avLst/>
              </a:prstGeom>
              <a:blipFill>
                <a:blip r:embed="rId4"/>
                <a:stretch>
                  <a:fillRect l="-1126" t="-2538" r="-563" b="-60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Connector 4">
            <a:extLst>
              <a:ext uri="{FF2B5EF4-FFF2-40B4-BE49-F238E27FC236}">
                <a16:creationId xmlns:a16="http://schemas.microsoft.com/office/drawing/2014/main" id="{DE8A4B0E-F512-B48F-FE3C-D5EC9E62D53D}"/>
              </a:ext>
            </a:extLst>
          </p:cNvPr>
          <p:cNvCxnSpPr/>
          <p:nvPr/>
        </p:nvCxnSpPr>
        <p:spPr>
          <a:xfrm>
            <a:off x="90241" y="635317"/>
            <a:ext cx="3376246" cy="0"/>
          </a:xfrm>
          <a:prstGeom prst="line">
            <a:avLst/>
          </a:prstGeom>
          <a:ln w="317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0">
            <a:extLst>
              <a:ext uri="{FF2B5EF4-FFF2-40B4-BE49-F238E27FC236}">
                <a16:creationId xmlns:a16="http://schemas.microsoft.com/office/drawing/2014/main" id="{339E2EC7-C72E-C931-E1F2-5D0FCF409918}"/>
              </a:ext>
            </a:extLst>
          </p:cNvPr>
          <p:cNvSpPr txBox="1"/>
          <p:nvPr/>
        </p:nvSpPr>
        <p:spPr>
          <a:xfrm>
            <a:off x="0" y="109360"/>
            <a:ext cx="371858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00B0F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标准</a:t>
            </a:r>
            <a:r>
              <a:rPr lang="en-US" altLang="zh-CN" sz="2400" b="1" dirty="0">
                <a:solidFill>
                  <a:srgbClr val="00B0F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Gauss</a:t>
            </a:r>
            <a:r>
              <a:rPr lang="zh-CN" altLang="en-US" sz="2400" b="1" dirty="0">
                <a:solidFill>
                  <a:srgbClr val="00B0F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峰矫正结果汇总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1F5BFFDF-480C-1BEB-77BF-AA5D90167543}"/>
                  </a:ext>
                </a:extLst>
              </p:cNvPr>
              <p:cNvSpPr txBox="1"/>
              <p:nvPr/>
            </p:nvSpPr>
            <p:spPr>
              <a:xfrm>
                <a:off x="146370" y="3663704"/>
                <a:ext cx="3305270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ü"/>
                </a:pPr>
                <a:r>
                  <a:rPr lang="zh-CN" altLang="en-US" dirty="0">
                    <a:solidFill>
                      <a:srgbClr val="FF6600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对高斯峰的背景增加噪声后，矫正算法会略高估半高宽，并且矫正误差会有明显上升，但最大误差仍优于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rgbClr val="FF66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US" altLang="zh-CN" dirty="0">
                    <a:solidFill>
                      <a:srgbClr val="FF6600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15%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1F5BFFDF-480C-1BEB-77BF-AA5D901675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370" y="3663704"/>
                <a:ext cx="3305270" cy="1200329"/>
              </a:xfrm>
              <a:prstGeom prst="rect">
                <a:avLst/>
              </a:prstGeom>
              <a:blipFill>
                <a:blip r:embed="rId5"/>
                <a:stretch>
                  <a:fillRect l="-1107" t="-2538" r="-5720" b="-558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641842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EED36B2-401A-90C5-C199-F1FC710E58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745" y="7510"/>
            <a:ext cx="12016902" cy="6759507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0B90164E-724E-4BCA-99D3-169D25E8B261}"/>
              </a:ext>
            </a:extLst>
          </p:cNvPr>
          <p:cNvSpPr/>
          <p:nvPr/>
        </p:nvSpPr>
        <p:spPr>
          <a:xfrm>
            <a:off x="3837564" y="5549626"/>
            <a:ext cx="282102" cy="262646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" name="Straight Connector 4">
            <a:extLst>
              <a:ext uri="{FF2B5EF4-FFF2-40B4-BE49-F238E27FC236}">
                <a16:creationId xmlns:a16="http://schemas.microsoft.com/office/drawing/2014/main" id="{C257F13B-1BB6-2096-03E4-2F2C1DEE5DAE}"/>
              </a:ext>
            </a:extLst>
          </p:cNvPr>
          <p:cNvCxnSpPr/>
          <p:nvPr/>
        </p:nvCxnSpPr>
        <p:spPr>
          <a:xfrm>
            <a:off x="267858" y="609003"/>
            <a:ext cx="3376246" cy="0"/>
          </a:xfrm>
          <a:prstGeom prst="line">
            <a:avLst/>
          </a:prstGeom>
          <a:ln w="317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10">
            <a:extLst>
              <a:ext uri="{FF2B5EF4-FFF2-40B4-BE49-F238E27FC236}">
                <a16:creationId xmlns:a16="http://schemas.microsoft.com/office/drawing/2014/main" id="{E38B6B38-AC29-DC5A-70A4-47026375685B}"/>
              </a:ext>
            </a:extLst>
          </p:cNvPr>
          <p:cNvSpPr txBox="1"/>
          <p:nvPr/>
        </p:nvSpPr>
        <p:spPr>
          <a:xfrm>
            <a:off x="351692" y="90983"/>
            <a:ext cx="329241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00B0F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示例</a:t>
            </a:r>
            <a:r>
              <a:rPr lang="en-US" altLang="zh-CN" sz="2400" b="1" dirty="0">
                <a:solidFill>
                  <a:srgbClr val="00B0F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1:</a:t>
            </a:r>
            <a:r>
              <a:rPr lang="zh-CN" altLang="en-US" sz="2400" b="1" dirty="0">
                <a:solidFill>
                  <a:srgbClr val="00B0F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原始实验数据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425B190-BFAD-73A3-6CDA-6590CADEE06F}"/>
              </a:ext>
            </a:extLst>
          </p:cNvPr>
          <p:cNvSpPr txBox="1"/>
          <p:nvPr/>
        </p:nvSpPr>
        <p:spPr>
          <a:xfrm>
            <a:off x="2723057" y="5180294"/>
            <a:ext cx="18420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弹性峰位置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8DD770D-B628-9B10-0911-FC6E7B4F2AA3}"/>
              </a:ext>
            </a:extLst>
          </p:cNvPr>
          <p:cNvSpPr txBox="1"/>
          <p:nvPr/>
        </p:nvSpPr>
        <p:spPr>
          <a:xfrm>
            <a:off x="1962238" y="3739633"/>
            <a:ext cx="22249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dirty="0">
                <a:solidFill>
                  <a:srgbClr val="00B0F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所有行直接叠加</a:t>
            </a:r>
            <a:endParaRPr lang="zh-CN" altLang="en-US" dirty="0">
              <a:solidFill>
                <a:srgbClr val="00B0F0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8A3929D-A2D6-AFA9-A5CF-A0773A654154}"/>
              </a:ext>
            </a:extLst>
          </p:cNvPr>
          <p:cNvSpPr txBox="1"/>
          <p:nvPr/>
        </p:nvSpPr>
        <p:spPr>
          <a:xfrm>
            <a:off x="7017507" y="836011"/>
            <a:ext cx="22249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00B0F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所有列直接叠加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3FB3A9D-E05A-3DBA-8528-19E0014BF932}"/>
              </a:ext>
            </a:extLst>
          </p:cNvPr>
          <p:cNvSpPr txBox="1"/>
          <p:nvPr/>
        </p:nvSpPr>
        <p:spPr>
          <a:xfrm>
            <a:off x="176968" y="948732"/>
            <a:ext cx="2361802" cy="73866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CN" sz="1400" dirty="0"/>
              <a:t>2022-09-18</a:t>
            </a:r>
            <a:r>
              <a:rPr lang="zh-CN" altLang="en-US" sz="1400" dirty="0"/>
              <a:t>采集</a:t>
            </a:r>
            <a:r>
              <a:rPr lang="en-US" altLang="zh-CN" sz="1400" dirty="0"/>
              <a:t>-</a:t>
            </a:r>
            <a:r>
              <a:rPr lang="zh-CN" altLang="en-US" sz="1400" dirty="0"/>
              <a:t>数据11-C@448.5eV_CCDRX=32220_Slit2_100_T3600s</a:t>
            </a:r>
          </a:p>
        </p:txBody>
      </p:sp>
      <p:sp>
        <p:nvSpPr>
          <p:cNvPr id="12" name="Oval 6">
            <a:extLst>
              <a:ext uri="{FF2B5EF4-FFF2-40B4-BE49-F238E27FC236}">
                <a16:creationId xmlns:a16="http://schemas.microsoft.com/office/drawing/2014/main" id="{73ADDD3F-EF53-ADA1-2387-21D05709E51C}"/>
              </a:ext>
            </a:extLst>
          </p:cNvPr>
          <p:cNvSpPr/>
          <p:nvPr/>
        </p:nvSpPr>
        <p:spPr>
          <a:xfrm>
            <a:off x="3990646" y="3739633"/>
            <a:ext cx="310644" cy="1018856"/>
          </a:xfrm>
          <a:prstGeom prst="ellipse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8234263-DEA4-602F-1691-0193381CC6C1}"/>
              </a:ext>
            </a:extLst>
          </p:cNvPr>
          <p:cNvSpPr txBox="1"/>
          <p:nvPr/>
        </p:nvSpPr>
        <p:spPr>
          <a:xfrm>
            <a:off x="4341456" y="4064395"/>
            <a:ext cx="18420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accent2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强噪点</a:t>
            </a:r>
            <a:endParaRPr lang="zh-CN" altLang="en-US" dirty="0">
              <a:solidFill>
                <a:schemeClr val="accent2"/>
              </a:solidFill>
            </a:endParaRPr>
          </a:p>
        </p:txBody>
      </p:sp>
      <p:sp>
        <p:nvSpPr>
          <p:cNvPr id="14" name="Oval 6">
            <a:extLst>
              <a:ext uri="{FF2B5EF4-FFF2-40B4-BE49-F238E27FC236}">
                <a16:creationId xmlns:a16="http://schemas.microsoft.com/office/drawing/2014/main" id="{F444E6F2-7697-8A06-5378-F4C411ABB68E}"/>
              </a:ext>
            </a:extLst>
          </p:cNvPr>
          <p:cNvSpPr/>
          <p:nvPr/>
        </p:nvSpPr>
        <p:spPr>
          <a:xfrm>
            <a:off x="4237182" y="2571677"/>
            <a:ext cx="144000" cy="89564"/>
          </a:xfrm>
          <a:prstGeom prst="ellipse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EEE313D9-8A80-3869-62E5-F50502CC9F29}"/>
              </a:ext>
            </a:extLst>
          </p:cNvPr>
          <p:cNvCxnSpPr>
            <a:stCxn id="14" idx="4"/>
          </p:cNvCxnSpPr>
          <p:nvPr/>
        </p:nvCxnSpPr>
        <p:spPr>
          <a:xfrm flipH="1">
            <a:off x="4145968" y="2661241"/>
            <a:ext cx="163214" cy="1078392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图片 17">
            <a:extLst>
              <a:ext uri="{FF2B5EF4-FFF2-40B4-BE49-F238E27FC236}">
                <a16:creationId xmlns:a16="http://schemas.microsoft.com/office/drawing/2014/main" id="{BC30FFAF-F198-DB74-CB05-4D8145B776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0577" y="3924299"/>
            <a:ext cx="3296110" cy="2724530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B53340B4-230A-D850-23EB-30341D7D5D2E}"/>
              </a:ext>
            </a:extLst>
          </p:cNvPr>
          <p:cNvSpPr txBox="1"/>
          <p:nvPr/>
        </p:nvSpPr>
        <p:spPr>
          <a:xfrm>
            <a:off x="7865197" y="3770411"/>
            <a:ext cx="275460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b="0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局部放大后的</a:t>
            </a:r>
            <a:r>
              <a:rPr lang="zh-CN" altLang="en-US" sz="16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弹性</a:t>
            </a:r>
            <a:r>
              <a:rPr lang="zh-CN" altLang="en-US" sz="1600" b="0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峰谱线</a:t>
            </a:r>
            <a:endParaRPr lang="en-US" altLang="zh-CN" sz="1600" b="0" dirty="0">
              <a:solidFill>
                <a:srgbClr val="FF0000"/>
              </a:solidFill>
              <a:effectLst/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244341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3422CAB0-2973-7D7D-E803-47BF3815CF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351"/>
          <a:stretch/>
        </p:blipFill>
        <p:spPr>
          <a:xfrm>
            <a:off x="125392" y="655719"/>
            <a:ext cx="12066608" cy="6148137"/>
          </a:xfrm>
          <a:prstGeom prst="rect">
            <a:avLst/>
          </a:prstGeom>
        </p:spPr>
      </p:pic>
      <p:cxnSp>
        <p:nvCxnSpPr>
          <p:cNvPr id="6" name="Straight Connector 4">
            <a:extLst>
              <a:ext uri="{FF2B5EF4-FFF2-40B4-BE49-F238E27FC236}">
                <a16:creationId xmlns:a16="http://schemas.microsoft.com/office/drawing/2014/main" id="{1657225F-990E-2887-70DB-466203FA8DC5}"/>
              </a:ext>
            </a:extLst>
          </p:cNvPr>
          <p:cNvCxnSpPr/>
          <p:nvPr/>
        </p:nvCxnSpPr>
        <p:spPr>
          <a:xfrm>
            <a:off x="267858" y="609003"/>
            <a:ext cx="3376246" cy="0"/>
          </a:xfrm>
          <a:prstGeom prst="line">
            <a:avLst/>
          </a:prstGeom>
          <a:ln w="317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10">
            <a:extLst>
              <a:ext uri="{FF2B5EF4-FFF2-40B4-BE49-F238E27FC236}">
                <a16:creationId xmlns:a16="http://schemas.microsoft.com/office/drawing/2014/main" id="{F66EB6BD-BC31-1D0F-EDD3-979D08158E19}"/>
              </a:ext>
            </a:extLst>
          </p:cNvPr>
          <p:cNvSpPr txBox="1"/>
          <p:nvPr/>
        </p:nvSpPr>
        <p:spPr>
          <a:xfrm>
            <a:off x="125392" y="100623"/>
            <a:ext cx="386537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00B0F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示例</a:t>
            </a:r>
            <a:r>
              <a:rPr lang="en-US" altLang="zh-CN" sz="2400" b="1" dirty="0">
                <a:solidFill>
                  <a:srgbClr val="00B0F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1:</a:t>
            </a:r>
            <a:r>
              <a:rPr lang="zh-CN" altLang="en-US" sz="2400" b="1" dirty="0">
                <a:solidFill>
                  <a:srgbClr val="00B0F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图像降噪和背底消除</a:t>
            </a:r>
          </a:p>
        </p:txBody>
      </p:sp>
      <p:sp>
        <p:nvSpPr>
          <p:cNvPr id="8" name="TextBox 31">
            <a:extLst>
              <a:ext uri="{FF2B5EF4-FFF2-40B4-BE49-F238E27FC236}">
                <a16:creationId xmlns:a16="http://schemas.microsoft.com/office/drawing/2014/main" id="{24A9B3D9-7C0E-85BD-81FE-B0F3064D48B4}"/>
              </a:ext>
            </a:extLst>
          </p:cNvPr>
          <p:cNvSpPr txBox="1"/>
          <p:nvPr/>
        </p:nvSpPr>
        <p:spPr>
          <a:xfrm>
            <a:off x="1688132" y="3109937"/>
            <a:ext cx="12970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1" dirty="0">
                <a:solidFill>
                  <a:srgbClr val="FF66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截取数据</a:t>
            </a:r>
            <a:endParaRPr lang="zh-CN" altLang="en-US" dirty="0">
              <a:solidFill>
                <a:srgbClr val="FF6600"/>
              </a:solidFill>
            </a:endParaRPr>
          </a:p>
        </p:txBody>
      </p:sp>
      <p:sp>
        <p:nvSpPr>
          <p:cNvPr id="9" name="TextBox 32">
            <a:extLst>
              <a:ext uri="{FF2B5EF4-FFF2-40B4-BE49-F238E27FC236}">
                <a16:creationId xmlns:a16="http://schemas.microsoft.com/office/drawing/2014/main" id="{B94980B8-750D-DA06-96D8-2D5E633DD950}"/>
              </a:ext>
            </a:extLst>
          </p:cNvPr>
          <p:cNvSpPr txBox="1"/>
          <p:nvPr/>
        </p:nvSpPr>
        <p:spPr>
          <a:xfrm>
            <a:off x="5587512" y="3109937"/>
            <a:ext cx="14037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1" dirty="0">
                <a:solidFill>
                  <a:srgbClr val="FF66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中值滤波后</a:t>
            </a:r>
            <a:endParaRPr lang="zh-CN" altLang="en-US" dirty="0">
              <a:solidFill>
                <a:srgbClr val="FF6600"/>
              </a:solidFill>
            </a:endParaRPr>
          </a:p>
        </p:txBody>
      </p:sp>
      <p:sp>
        <p:nvSpPr>
          <p:cNvPr id="10" name="TextBox 33">
            <a:extLst>
              <a:ext uri="{FF2B5EF4-FFF2-40B4-BE49-F238E27FC236}">
                <a16:creationId xmlns:a16="http://schemas.microsoft.com/office/drawing/2014/main" id="{9833819D-B566-DA39-57EF-58A143437382}"/>
              </a:ext>
            </a:extLst>
          </p:cNvPr>
          <p:cNvSpPr txBox="1"/>
          <p:nvPr/>
        </p:nvSpPr>
        <p:spPr>
          <a:xfrm>
            <a:off x="9278961" y="3109937"/>
            <a:ext cx="18189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FF66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线性背底扣除</a:t>
            </a:r>
            <a:r>
              <a:rPr lang="zh-CN" altLang="en-US" sz="1800" b="1" dirty="0">
                <a:solidFill>
                  <a:srgbClr val="FF66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后</a:t>
            </a:r>
            <a:endParaRPr lang="zh-CN" altLang="en-US" dirty="0">
              <a:solidFill>
                <a:srgbClr val="FF6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06209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184A1619-0859-9C38-B954-263A2FE6CB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1949" y="3679656"/>
            <a:ext cx="5400000" cy="3154116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D48CF258-E209-AC0C-7748-530AFE4076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429" y="3689673"/>
            <a:ext cx="5400000" cy="30375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870B4DD2-BE8A-BB8E-FC5E-D1DED12A17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1949" y="688733"/>
            <a:ext cx="5400000" cy="3130652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9C8D4421-54C4-A663-F41E-04F3F2CBA0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537" y="721895"/>
            <a:ext cx="5400000" cy="3037500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4BA9839D-6CA7-3827-4F2C-7A66B7354AD1}"/>
              </a:ext>
            </a:extLst>
          </p:cNvPr>
          <p:cNvSpPr txBox="1"/>
          <p:nvPr/>
        </p:nvSpPr>
        <p:spPr>
          <a:xfrm>
            <a:off x="852738" y="1555019"/>
            <a:ext cx="24920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rgbClr val="F0402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b=</a:t>
            </a:r>
            <a:r>
              <a:rPr lang="zh-CN" altLang="en-US" sz="1800" dirty="0">
                <a:solidFill>
                  <a:srgbClr val="F0402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（</a:t>
            </a:r>
            <a:r>
              <a:rPr lang="en-US" altLang="zh-CN" sz="1800" dirty="0">
                <a:solidFill>
                  <a:srgbClr val="F0402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0.014+0.005*j</a:t>
            </a:r>
            <a:r>
              <a:rPr lang="zh-CN" altLang="en-US" sz="1800" dirty="0">
                <a:solidFill>
                  <a:srgbClr val="F0402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）</a:t>
            </a:r>
            <a:endParaRPr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B6569408-6589-993B-9119-AEC44DDAB47F}"/>
              </a:ext>
            </a:extLst>
          </p:cNvPr>
          <p:cNvSpPr txBox="1"/>
          <p:nvPr/>
        </p:nvSpPr>
        <p:spPr>
          <a:xfrm>
            <a:off x="944981" y="4589014"/>
            <a:ext cx="24920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rgbClr val="F0402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b=</a:t>
            </a:r>
            <a:r>
              <a:rPr lang="zh-CN" altLang="en-US" sz="1800" dirty="0">
                <a:solidFill>
                  <a:srgbClr val="F0402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（</a:t>
            </a:r>
            <a:r>
              <a:rPr lang="en-US" altLang="zh-CN" sz="1800" dirty="0">
                <a:solidFill>
                  <a:srgbClr val="F0402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0.015+0.0005*j</a:t>
            </a:r>
            <a:r>
              <a:rPr lang="zh-CN" altLang="en-US" sz="1800" dirty="0">
                <a:solidFill>
                  <a:srgbClr val="F0402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）</a:t>
            </a:r>
            <a:endParaRPr lang="zh-CN" altLang="en-US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026C17A1-D400-3766-3E63-C0AF84945478}"/>
              </a:ext>
            </a:extLst>
          </p:cNvPr>
          <p:cNvSpPr txBox="1"/>
          <p:nvPr/>
        </p:nvSpPr>
        <p:spPr>
          <a:xfrm>
            <a:off x="7358807" y="665269"/>
            <a:ext cx="36380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F0402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最佳结果：</a:t>
            </a:r>
            <a:r>
              <a:rPr lang="en-US" altLang="zh-CN" sz="1800" dirty="0">
                <a:solidFill>
                  <a:srgbClr val="F0402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b=</a:t>
            </a:r>
            <a:r>
              <a:rPr lang="zh-CN" altLang="en-US" sz="1800" dirty="0">
                <a:solidFill>
                  <a:srgbClr val="F0402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（</a:t>
            </a:r>
            <a:r>
              <a:rPr lang="en-US" altLang="zh-CN" sz="1800" dirty="0">
                <a:solidFill>
                  <a:srgbClr val="F0402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0.014+0.005*(-1</a:t>
            </a:r>
            <a:r>
              <a:rPr lang="zh-CN" altLang="en-US" sz="1800" dirty="0">
                <a:solidFill>
                  <a:srgbClr val="F0402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）</a:t>
            </a:r>
            <a:endParaRPr lang="zh-CN" altLang="en-US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36228E5C-418D-04B1-2289-7A52A1A8A47C}"/>
              </a:ext>
            </a:extLst>
          </p:cNvPr>
          <p:cNvSpPr txBox="1"/>
          <p:nvPr/>
        </p:nvSpPr>
        <p:spPr>
          <a:xfrm>
            <a:off x="7212921" y="3907557"/>
            <a:ext cx="36380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F0402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最佳结果：</a:t>
            </a:r>
            <a:r>
              <a:rPr lang="en-US" altLang="zh-CN" sz="1800" dirty="0">
                <a:solidFill>
                  <a:srgbClr val="F0402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b=</a:t>
            </a:r>
            <a:r>
              <a:rPr lang="zh-CN" altLang="en-US" sz="1800" dirty="0">
                <a:solidFill>
                  <a:srgbClr val="F0402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（</a:t>
            </a:r>
            <a:r>
              <a:rPr lang="en-US" altLang="zh-CN" sz="1800" dirty="0">
                <a:solidFill>
                  <a:srgbClr val="F0402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0.015+0.005*(2</a:t>
            </a:r>
            <a:r>
              <a:rPr lang="zh-CN" altLang="en-US" sz="1800" dirty="0">
                <a:solidFill>
                  <a:srgbClr val="F0402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）</a:t>
            </a:r>
            <a:endParaRPr lang="zh-CN" altLang="en-US" dirty="0"/>
          </a:p>
        </p:txBody>
      </p:sp>
      <p:cxnSp>
        <p:nvCxnSpPr>
          <p:cNvPr id="24" name="Straight Connector 4">
            <a:extLst>
              <a:ext uri="{FF2B5EF4-FFF2-40B4-BE49-F238E27FC236}">
                <a16:creationId xmlns:a16="http://schemas.microsoft.com/office/drawing/2014/main" id="{259DCBF0-68B1-C837-7462-957DC7F7EB54}"/>
              </a:ext>
            </a:extLst>
          </p:cNvPr>
          <p:cNvCxnSpPr/>
          <p:nvPr/>
        </p:nvCxnSpPr>
        <p:spPr>
          <a:xfrm>
            <a:off x="267858" y="609003"/>
            <a:ext cx="3376246" cy="0"/>
          </a:xfrm>
          <a:prstGeom prst="line">
            <a:avLst/>
          </a:prstGeom>
          <a:ln w="317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10">
            <a:extLst>
              <a:ext uri="{FF2B5EF4-FFF2-40B4-BE49-F238E27FC236}">
                <a16:creationId xmlns:a16="http://schemas.microsoft.com/office/drawing/2014/main" id="{23C8E282-AD39-31B8-AABE-B172EEADF5BD}"/>
              </a:ext>
            </a:extLst>
          </p:cNvPr>
          <p:cNvSpPr txBox="1"/>
          <p:nvPr/>
        </p:nvSpPr>
        <p:spPr>
          <a:xfrm>
            <a:off x="351693" y="90983"/>
            <a:ext cx="293292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00B0F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示例</a:t>
            </a:r>
            <a:r>
              <a:rPr lang="en-US" altLang="zh-CN" sz="2400" b="1" dirty="0">
                <a:solidFill>
                  <a:srgbClr val="00B0F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1:</a:t>
            </a:r>
            <a:r>
              <a:rPr lang="zh-CN" altLang="en-US" sz="2400" b="1" dirty="0">
                <a:solidFill>
                  <a:srgbClr val="00B0F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弹性峰矫正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18E1AD34-1E2F-2A77-7D38-A214AD3B3161}"/>
              </a:ext>
            </a:extLst>
          </p:cNvPr>
          <p:cNvSpPr txBox="1"/>
          <p:nvPr/>
        </p:nvSpPr>
        <p:spPr>
          <a:xfrm>
            <a:off x="1027195" y="654480"/>
            <a:ext cx="46932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F0402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j</a:t>
            </a:r>
            <a:r>
              <a:rPr lang="zh-CN" altLang="en-US" dirty="0">
                <a:solidFill>
                  <a:srgbClr val="F0402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取值变化</a:t>
            </a:r>
            <a:r>
              <a:rPr lang="zh-CN" altLang="en-US" sz="1800" dirty="0">
                <a:solidFill>
                  <a:srgbClr val="F0402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范围</a:t>
            </a:r>
            <a:r>
              <a:rPr lang="en-US" altLang="zh-CN" dirty="0">
                <a:solidFill>
                  <a:srgbClr val="F0402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[-4,-3,-2,-1,0,1,2,3,4] </a:t>
            </a:r>
            <a:endParaRPr lang="zh-CN" altLang="en-US" dirty="0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FBB61C5C-2581-BA0D-2FC4-879A43F93ADA}"/>
              </a:ext>
            </a:extLst>
          </p:cNvPr>
          <p:cNvSpPr txBox="1"/>
          <p:nvPr/>
        </p:nvSpPr>
        <p:spPr>
          <a:xfrm>
            <a:off x="852738" y="1100340"/>
            <a:ext cx="60970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dirty="0">
                <a:solidFill>
                  <a:srgbClr val="F0402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范围</a:t>
            </a:r>
            <a:r>
              <a:rPr lang="en-US" altLang="zh-CN" sz="1800" dirty="0">
                <a:solidFill>
                  <a:srgbClr val="F0402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1</a:t>
            </a:r>
            <a:r>
              <a:rPr lang="zh-CN" altLang="en-US" sz="1800" dirty="0">
                <a:solidFill>
                  <a:srgbClr val="F0402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测试</a:t>
            </a:r>
            <a:endParaRPr lang="zh-CN" altLang="en-US" dirty="0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36F7579D-8604-95E8-BEF7-CC9ED4CC9EE8}"/>
              </a:ext>
            </a:extLst>
          </p:cNvPr>
          <p:cNvSpPr txBox="1"/>
          <p:nvPr/>
        </p:nvSpPr>
        <p:spPr>
          <a:xfrm>
            <a:off x="1027195" y="4134335"/>
            <a:ext cx="19385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dirty="0">
                <a:solidFill>
                  <a:srgbClr val="F0402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范围</a:t>
            </a:r>
            <a:r>
              <a:rPr lang="en-US" altLang="zh-CN" dirty="0">
                <a:solidFill>
                  <a:srgbClr val="F0402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2</a:t>
            </a:r>
            <a:r>
              <a:rPr lang="zh-CN" altLang="en-US" sz="1800" dirty="0">
                <a:solidFill>
                  <a:srgbClr val="F0402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测试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193045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4">
            <a:extLst>
              <a:ext uri="{FF2B5EF4-FFF2-40B4-BE49-F238E27FC236}">
                <a16:creationId xmlns:a16="http://schemas.microsoft.com/office/drawing/2014/main" id="{211599F2-27C0-5000-3C31-DFAAFB3A19F5}"/>
              </a:ext>
            </a:extLst>
          </p:cNvPr>
          <p:cNvCxnSpPr/>
          <p:nvPr/>
        </p:nvCxnSpPr>
        <p:spPr>
          <a:xfrm>
            <a:off x="267858" y="609003"/>
            <a:ext cx="4320000" cy="0"/>
          </a:xfrm>
          <a:prstGeom prst="line">
            <a:avLst/>
          </a:prstGeom>
          <a:ln w="317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10">
            <a:extLst>
              <a:ext uri="{FF2B5EF4-FFF2-40B4-BE49-F238E27FC236}">
                <a16:creationId xmlns:a16="http://schemas.microsoft.com/office/drawing/2014/main" id="{B3F2C925-155A-CFA4-798F-F69A534C7704}"/>
              </a:ext>
            </a:extLst>
          </p:cNvPr>
          <p:cNvSpPr txBox="1"/>
          <p:nvPr/>
        </p:nvSpPr>
        <p:spPr>
          <a:xfrm>
            <a:off x="121449" y="144137"/>
            <a:ext cx="46479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00B0F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示例</a:t>
            </a:r>
            <a:r>
              <a:rPr lang="en-US" altLang="zh-CN" sz="2400" b="1" dirty="0">
                <a:solidFill>
                  <a:srgbClr val="00B0F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1:origin Gauss</a:t>
            </a:r>
            <a:r>
              <a:rPr lang="zh-CN" altLang="en-US" sz="2400" b="1" dirty="0">
                <a:solidFill>
                  <a:srgbClr val="00B0F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拟合结果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F973519-5374-DB69-CB3A-4524FF1F03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803" y="795897"/>
            <a:ext cx="7679916" cy="591796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63016CFA-D273-1C3D-0A2C-D172A6BF92E6}"/>
                  </a:ext>
                </a:extLst>
              </p:cNvPr>
              <p:cNvSpPr txBox="1"/>
              <p:nvPr/>
            </p:nvSpPr>
            <p:spPr>
              <a:xfrm>
                <a:off x="8834814" y="3534253"/>
                <a:ext cx="289662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𝑭𝑾𝑯𝑴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𝟒𝟖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</m:oMath>
                </a14:m>
                <a:r>
                  <a:rPr lang="en-US" altLang="zh-CN" b="1" dirty="0"/>
                  <a:t> 0.08pixels</a:t>
                </a:r>
                <a:endParaRPr lang="zh-CN" altLang="en-US" b="1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63016CFA-D273-1C3D-0A2C-D172A6BF92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4814" y="3534253"/>
                <a:ext cx="2896627" cy="276999"/>
              </a:xfrm>
              <a:prstGeom prst="rect">
                <a:avLst/>
              </a:prstGeom>
              <a:blipFill>
                <a:blip r:embed="rId3"/>
                <a:stretch>
                  <a:fillRect l="-2737" t="-28889" r="-4211" b="-51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F2476F26-47A8-19D2-6D5B-5F980DEBDB5F}"/>
                  </a:ext>
                </a:extLst>
              </p:cNvPr>
              <p:cNvSpPr txBox="1"/>
              <p:nvPr/>
            </p:nvSpPr>
            <p:spPr>
              <a:xfrm>
                <a:off x="8737100" y="2239402"/>
                <a:ext cx="29479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𝑭𝑾𝑯𝑴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𝟒𝟖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</m:t>
                      </m:r>
                      <m:r>
                        <m:rPr>
                          <m:nor/>
                        </m:rPr>
                        <a:rPr lang="en-US" altLang="zh-CN" b="1" dirty="0"/>
                        <m:t>0.</m:t>
                      </m:r>
                      <m:r>
                        <m:rPr>
                          <m:nor/>
                        </m:rPr>
                        <a:rPr lang="en-US" altLang="zh-CN" b="1" i="0" dirty="0" smtClean="0"/>
                        <m:t>08</m:t>
                      </m:r>
                      <m:r>
                        <m:rPr>
                          <m:nor/>
                        </m:rPr>
                        <a:rPr lang="en-US" altLang="zh-CN" b="1" dirty="0"/>
                        <m:t>pixels</m:t>
                      </m:r>
                    </m:oMath>
                  </m:oMathPara>
                </a14:m>
                <a:endParaRPr lang="zh-CN" altLang="en-US" b="1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F2476F26-47A8-19D2-6D5B-5F980DEBDB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7100" y="2239402"/>
                <a:ext cx="2947923" cy="276999"/>
              </a:xfrm>
              <a:prstGeom prst="rect">
                <a:avLst/>
              </a:prstGeom>
              <a:blipFill>
                <a:blip r:embed="rId4"/>
                <a:stretch>
                  <a:fillRect l="-1240" r="-2273" b="-347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本框 8">
            <a:extLst>
              <a:ext uri="{FF2B5EF4-FFF2-40B4-BE49-F238E27FC236}">
                <a16:creationId xmlns:a16="http://schemas.microsoft.com/office/drawing/2014/main" id="{AB0EC1FC-CF1F-B41E-C151-E2362C555C97}"/>
              </a:ext>
            </a:extLst>
          </p:cNvPr>
          <p:cNvSpPr txBox="1"/>
          <p:nvPr/>
        </p:nvSpPr>
        <p:spPr>
          <a:xfrm>
            <a:off x="8645729" y="1870070"/>
            <a:ext cx="28596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F0402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SciPy</a:t>
            </a:r>
            <a:r>
              <a:rPr lang="zh-CN" altLang="en-US" dirty="0">
                <a:solidFill>
                  <a:srgbClr val="F0402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自带</a:t>
            </a:r>
            <a:r>
              <a:rPr lang="en-US" altLang="zh-CN" dirty="0">
                <a:solidFill>
                  <a:srgbClr val="F0402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Gauss</a:t>
            </a:r>
            <a:r>
              <a:rPr lang="zh-CN" altLang="en-US" dirty="0">
                <a:solidFill>
                  <a:srgbClr val="F0402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拟合算法：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743DD0B-1A16-1862-CA9E-3C439DC3E351}"/>
              </a:ext>
            </a:extLst>
          </p:cNvPr>
          <p:cNvSpPr txBox="1"/>
          <p:nvPr/>
        </p:nvSpPr>
        <p:spPr>
          <a:xfrm>
            <a:off x="8737100" y="3164921"/>
            <a:ext cx="27683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rgbClr val="F0402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Origin </a:t>
            </a:r>
            <a:r>
              <a:rPr lang="en-US" altLang="zh-CN" dirty="0">
                <a:solidFill>
                  <a:srgbClr val="F0402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Gauss</a:t>
            </a:r>
            <a:r>
              <a:rPr lang="zh-CN" altLang="en-US" sz="1800" dirty="0">
                <a:solidFill>
                  <a:srgbClr val="F0402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拟合结果：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018891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EC7CD8B-8256-4159-2FFD-006DAAA740F0}"/>
              </a:ext>
            </a:extLst>
          </p:cNvPr>
          <p:cNvSpPr txBox="1"/>
          <p:nvPr/>
        </p:nvSpPr>
        <p:spPr>
          <a:xfrm>
            <a:off x="3727940" y="24228"/>
            <a:ext cx="60522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latin typeface="宋体" panose="02010600030101010101" pitchFamily="2" charset="-122"/>
                <a:ea typeface="宋体" panose="02010600030101010101" pitchFamily="2" charset="-122"/>
              </a:rPr>
              <a:t>GE_CCD-C@445eV</a:t>
            </a:r>
            <a:r>
              <a:rPr lang="zh-CN" altLang="en-US" sz="3200" b="1" dirty="0">
                <a:latin typeface="宋体" panose="02010600030101010101" pitchFamily="2" charset="-122"/>
                <a:ea typeface="宋体" panose="02010600030101010101" pitchFamily="2" charset="-122"/>
              </a:rPr>
              <a:t>弹性峰矫正算法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36333FE-837D-FFDB-E490-01AD6A360FCA}"/>
              </a:ext>
            </a:extLst>
          </p:cNvPr>
          <p:cNvCxnSpPr/>
          <p:nvPr/>
        </p:nvCxnSpPr>
        <p:spPr>
          <a:xfrm>
            <a:off x="267858" y="609003"/>
            <a:ext cx="3376246" cy="0"/>
          </a:xfrm>
          <a:prstGeom prst="line">
            <a:avLst/>
          </a:prstGeom>
          <a:ln w="317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110CCF5-80E9-47AB-C273-51D3CC9692F1}"/>
              </a:ext>
            </a:extLst>
          </p:cNvPr>
          <p:cNvSpPr/>
          <p:nvPr/>
        </p:nvSpPr>
        <p:spPr>
          <a:xfrm>
            <a:off x="595455" y="708105"/>
            <a:ext cx="1756398" cy="651752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预处理后数据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C98A3ED-43F5-17BB-C236-4E638D3EB8C8}"/>
              </a:ext>
            </a:extLst>
          </p:cNvPr>
          <p:cNvSpPr txBox="1"/>
          <p:nvPr/>
        </p:nvSpPr>
        <p:spPr>
          <a:xfrm>
            <a:off x="351693" y="90983"/>
            <a:ext cx="238895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00B0F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弹性峰偏移估算</a:t>
            </a: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3B50FAD4-9FDE-B46C-68D6-10CC55996D8A}"/>
              </a:ext>
            </a:extLst>
          </p:cNvPr>
          <p:cNvSpPr/>
          <p:nvPr/>
        </p:nvSpPr>
        <p:spPr>
          <a:xfrm>
            <a:off x="2559004" y="945747"/>
            <a:ext cx="4068871" cy="201919"/>
          </a:xfrm>
          <a:prstGeom prst="rightArrow">
            <a:avLst/>
          </a:prstGeom>
          <a:solidFill>
            <a:srgbClr val="00B0F0"/>
          </a:solidFill>
          <a:ln w="1143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AB8E6530-E867-A026-BABB-2780A11211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6381" y="1635222"/>
            <a:ext cx="6746331" cy="111699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08691A3-2517-79E2-5E12-7F46CEEE3306}"/>
                  </a:ext>
                </a:extLst>
              </p:cNvPr>
              <p:cNvSpPr txBox="1"/>
              <p:nvPr/>
            </p:nvSpPr>
            <p:spPr>
              <a:xfrm>
                <a:off x="377992" y="3796942"/>
                <a:ext cx="441653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800" i="1" smtClean="0"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h𝑖𝑓𝑡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𝑝𝑖𝑥𝑒𝑙𝑠</m:t>
                      </m:r>
                      <m:r>
                        <a:rPr lang="en-US" altLang="zh-CN" sz="28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sz="2800" b="0" i="0" smtClean="0"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US" altLang="zh-CN" sz="2800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altLang="zh-CN" sz="2800" b="0" i="0" smtClean="0">
                          <a:latin typeface="Cambria Math" panose="02040503050406030204" pitchFamily="18" charset="0"/>
                        </a:rPr>
                        <m:t>bx</m:t>
                      </m:r>
                      <m:r>
                        <a:rPr lang="en-US" altLang="zh-CN" sz="2800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altLang="zh-CN" sz="2800" b="0" i="0" smtClean="0">
                          <a:latin typeface="Cambria Math" panose="02040503050406030204" pitchFamily="18" charset="0"/>
                        </a:rPr>
                        <m:t>c</m:t>
                      </m:r>
                      <m:sSup>
                        <m:sSup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08691A3-2517-79E2-5E12-7F46CEEE33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992" y="3796942"/>
                <a:ext cx="4416530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1610D69D-9F27-2D32-D967-1ECF50C5BDA4}"/>
              </a:ext>
            </a:extLst>
          </p:cNvPr>
          <p:cNvSpPr txBox="1"/>
          <p:nvPr/>
        </p:nvSpPr>
        <p:spPr>
          <a:xfrm>
            <a:off x="214980" y="4237956"/>
            <a:ext cx="58299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FF66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x</a:t>
            </a:r>
            <a:r>
              <a:rPr lang="zh-CN" altLang="en-US" dirty="0">
                <a:solidFill>
                  <a:srgbClr val="FF66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为每一列（</a:t>
            </a:r>
            <a:r>
              <a:rPr lang="en-US" altLang="zh-CN" dirty="0">
                <a:solidFill>
                  <a:srgbClr val="FF66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400</a:t>
            </a:r>
            <a:r>
              <a:rPr lang="zh-CN" altLang="en-US" dirty="0">
                <a:solidFill>
                  <a:srgbClr val="FF66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个像素）所在的像素位置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406979D-20A1-7F1D-C558-458EB1D844FC}"/>
              </a:ext>
            </a:extLst>
          </p:cNvPr>
          <p:cNvSpPr txBox="1"/>
          <p:nvPr/>
        </p:nvSpPr>
        <p:spPr>
          <a:xfrm>
            <a:off x="48758" y="4619386"/>
            <a:ext cx="5829905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FF66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参数的物理含义：</a:t>
            </a:r>
            <a:endParaRPr lang="en-US" altLang="zh-CN" dirty="0">
              <a:solidFill>
                <a:srgbClr val="FF66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342900" indent="-342900">
              <a:buAutoNum type="arabicPeriod"/>
            </a:pPr>
            <a:r>
              <a:rPr lang="en-US" altLang="zh-CN" dirty="0">
                <a:solidFill>
                  <a:srgbClr val="FF66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a</a:t>
            </a:r>
            <a:r>
              <a:rPr lang="zh-CN" altLang="en-US" dirty="0">
                <a:solidFill>
                  <a:srgbClr val="FF66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代表弹性峰整体沿着</a:t>
            </a:r>
            <a:r>
              <a:rPr lang="en-US" altLang="zh-CN" dirty="0">
                <a:solidFill>
                  <a:srgbClr val="FF66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y</a:t>
            </a:r>
            <a:r>
              <a:rPr lang="zh-CN" altLang="en-US" dirty="0">
                <a:solidFill>
                  <a:srgbClr val="FF66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方向平移，因为已经置于中心</a:t>
            </a:r>
            <a:r>
              <a:rPr lang="en-US" altLang="zh-CN" dirty="0">
                <a:solidFill>
                  <a:srgbClr val="FF66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x=200</a:t>
            </a:r>
            <a:r>
              <a:rPr lang="zh-CN" altLang="en-US" dirty="0">
                <a:solidFill>
                  <a:srgbClr val="FF66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位置，所以设置为</a:t>
            </a:r>
            <a:r>
              <a:rPr lang="en-US" altLang="zh-CN" dirty="0">
                <a:solidFill>
                  <a:srgbClr val="FF66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0</a:t>
            </a:r>
            <a:r>
              <a:rPr lang="zh-CN" altLang="en-US" dirty="0">
                <a:solidFill>
                  <a:srgbClr val="FF66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  <a:endParaRPr lang="en-US" altLang="zh-CN" dirty="0">
              <a:solidFill>
                <a:srgbClr val="FF66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342900" indent="-342900">
              <a:buAutoNum type="arabicPeriod"/>
            </a:pPr>
            <a:r>
              <a:rPr lang="en-US" altLang="zh-CN" dirty="0">
                <a:solidFill>
                  <a:srgbClr val="FF66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b</a:t>
            </a:r>
            <a:r>
              <a:rPr lang="zh-CN" altLang="en-US" dirty="0">
                <a:solidFill>
                  <a:srgbClr val="FF66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代表弹性峰在每个</a:t>
            </a:r>
            <a:r>
              <a:rPr lang="en-US" altLang="zh-CN" dirty="0">
                <a:solidFill>
                  <a:srgbClr val="FF66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x</a:t>
            </a:r>
            <a:r>
              <a:rPr lang="zh-CN" altLang="en-US" dirty="0">
                <a:solidFill>
                  <a:srgbClr val="FF66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处线性平移，对应的谱线的倾斜</a:t>
            </a:r>
            <a:endParaRPr lang="en-US" altLang="zh-CN" dirty="0">
              <a:solidFill>
                <a:srgbClr val="FF66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342900" indent="-342900">
              <a:buAutoNum type="arabicPeriod"/>
            </a:pPr>
            <a:r>
              <a:rPr lang="en-US" altLang="zh-CN" dirty="0">
                <a:solidFill>
                  <a:srgbClr val="FF66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c</a:t>
            </a:r>
            <a:r>
              <a:rPr lang="zh-CN" altLang="en-US" dirty="0">
                <a:solidFill>
                  <a:srgbClr val="FF66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代表弹性峰在每个</a:t>
            </a:r>
            <a:r>
              <a:rPr lang="en-US" altLang="zh-CN" dirty="0">
                <a:solidFill>
                  <a:srgbClr val="FF66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x</a:t>
            </a:r>
            <a:r>
              <a:rPr lang="zh-CN" altLang="en-US" dirty="0">
                <a:solidFill>
                  <a:srgbClr val="FF66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处按二次平移，对应与弯曲的弧度（与光栅常数相关：</a:t>
            </a:r>
            <a:r>
              <a:rPr lang="en-US" altLang="zh-CN" dirty="0">
                <a:solidFill>
                  <a:srgbClr val="FF66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c=1e-7</a:t>
            </a:r>
            <a:r>
              <a:rPr lang="zh-CN" altLang="en-US" dirty="0">
                <a:solidFill>
                  <a:srgbClr val="FF66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）</a:t>
            </a:r>
            <a:endParaRPr lang="en-US" altLang="zh-CN" dirty="0">
              <a:solidFill>
                <a:srgbClr val="FF66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342900" indent="-342900">
              <a:buAutoNum type="arabicPeriod"/>
            </a:pPr>
            <a:endParaRPr lang="zh-CN" altLang="en-US" dirty="0">
              <a:solidFill>
                <a:srgbClr val="FF6600"/>
              </a:solidFill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94F43C81-9FB7-B953-5FE0-56C5977F4A15}"/>
              </a:ext>
            </a:extLst>
          </p:cNvPr>
          <p:cNvGrpSpPr/>
          <p:nvPr/>
        </p:nvGrpSpPr>
        <p:grpSpPr>
          <a:xfrm>
            <a:off x="0" y="1480775"/>
            <a:ext cx="4858428" cy="2314898"/>
            <a:chOff x="6247531" y="1701356"/>
            <a:chExt cx="4858428" cy="2314898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A9B57103-ED1E-392A-65E5-6C698E137AC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47531" y="1701356"/>
              <a:ext cx="4858428" cy="2314898"/>
            </a:xfrm>
            <a:prstGeom prst="rect">
              <a:avLst/>
            </a:prstGeom>
          </p:spPr>
        </p:pic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BD6D291C-E7C5-433A-A350-76880005B9A5}"/>
                </a:ext>
              </a:extLst>
            </p:cNvPr>
            <p:cNvCxnSpPr/>
            <p:nvPr/>
          </p:nvCxnSpPr>
          <p:spPr>
            <a:xfrm>
              <a:off x="6754051" y="2432688"/>
              <a:ext cx="2623413" cy="0"/>
            </a:xfrm>
            <a:prstGeom prst="straightConnector1">
              <a:avLst/>
            </a:prstGeom>
            <a:ln w="31750">
              <a:solidFill>
                <a:srgbClr val="FF0000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D40FEE16-16F5-2F5A-52C8-BD9CF4EEFCBA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6195198" y="2951431"/>
              <a:ext cx="1080000" cy="0"/>
            </a:xfrm>
            <a:prstGeom prst="straightConnector1">
              <a:avLst/>
            </a:prstGeom>
            <a:ln w="31750">
              <a:solidFill>
                <a:srgbClr val="FF0000"/>
              </a:solidFill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213ABD8-1C38-422C-6CD3-C89A5C770BC5}"/>
                </a:ext>
              </a:extLst>
            </p:cNvPr>
            <p:cNvSpPr txBox="1"/>
            <p:nvPr/>
          </p:nvSpPr>
          <p:spPr>
            <a:xfrm>
              <a:off x="6418465" y="3110280"/>
              <a:ext cx="424521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400" b="1" dirty="0">
                  <a:solidFill>
                    <a:srgbClr val="FF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rPr>
                <a:t>y</a:t>
              </a:r>
              <a:endParaRPr lang="zh-CN" altLang="en-US" sz="2400" b="1" dirty="0">
                <a:solidFill>
                  <a:srgbClr val="FF0000"/>
                </a:solidFill>
                <a:latin typeface="Cambria Math" panose="020405030504060302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45634C0-5B5E-9757-3288-4E14EF72565D}"/>
                </a:ext>
              </a:extLst>
            </p:cNvPr>
            <p:cNvSpPr txBox="1"/>
            <p:nvPr/>
          </p:nvSpPr>
          <p:spPr>
            <a:xfrm>
              <a:off x="8998982" y="2299180"/>
              <a:ext cx="424521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400" b="1" dirty="0">
                  <a:solidFill>
                    <a:srgbClr val="FF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rPr>
                <a:t>x</a:t>
              </a:r>
              <a:endParaRPr lang="zh-CN" altLang="en-US" sz="2400" b="1" dirty="0">
                <a:solidFill>
                  <a:srgbClr val="FF0000"/>
                </a:solidFill>
                <a:latin typeface="Cambria Math" panose="020405030504060302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1BF43955-2BAE-439D-7E08-4C721A995268}"/>
              </a:ext>
            </a:extLst>
          </p:cNvPr>
          <p:cNvSpPr txBox="1"/>
          <p:nvPr/>
        </p:nvSpPr>
        <p:spPr>
          <a:xfrm>
            <a:off x="373252" y="1458959"/>
            <a:ext cx="4577255" cy="369332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/>
              <a:t>弹性峰在</a:t>
            </a:r>
            <a:r>
              <a:rPr lang="en-US" altLang="zh-CN" dirty="0"/>
              <a:t>CCD</a:t>
            </a:r>
            <a:r>
              <a:rPr lang="zh-CN" altLang="en-US" dirty="0"/>
              <a:t>幅面上分布满足二次曲线关系</a:t>
            </a:r>
            <a:endParaRPr lang="en-US" altLang="zh-CN" dirty="0"/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2CD63191-E501-0A1F-96E3-BB7DAD63F372}"/>
              </a:ext>
            </a:extLst>
          </p:cNvPr>
          <p:cNvSpPr/>
          <p:nvPr/>
        </p:nvSpPr>
        <p:spPr>
          <a:xfrm>
            <a:off x="7028591" y="708105"/>
            <a:ext cx="1756398" cy="651752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算法实现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3DE7014-C362-B87E-E121-80C1CAD5D828}"/>
              </a:ext>
            </a:extLst>
          </p:cNvPr>
          <p:cNvSpPr txBox="1"/>
          <p:nvPr/>
        </p:nvSpPr>
        <p:spPr>
          <a:xfrm>
            <a:off x="5305327" y="1322262"/>
            <a:ext cx="13225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accent2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基本函数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D10A7C8-4A80-56CE-82CE-EBD3BF64A451}"/>
              </a:ext>
            </a:extLst>
          </p:cNvPr>
          <p:cNvSpPr txBox="1"/>
          <p:nvPr/>
        </p:nvSpPr>
        <p:spPr>
          <a:xfrm>
            <a:off x="5305327" y="2760619"/>
            <a:ext cx="13225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accent2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实现思路：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C5C5A41-6835-AE97-2A7C-AB6FA0ECEDB4}"/>
              </a:ext>
            </a:extLst>
          </p:cNvPr>
          <p:cNvSpPr txBox="1"/>
          <p:nvPr/>
        </p:nvSpPr>
        <p:spPr>
          <a:xfrm>
            <a:off x="5763126" y="3081982"/>
            <a:ext cx="6309585" cy="3416320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zh-CN" altLang="en-US" dirty="0"/>
              <a:t>对每一列（</a:t>
            </a:r>
            <a:r>
              <a:rPr lang="en-US" altLang="zh-CN" dirty="0"/>
              <a:t>400</a:t>
            </a:r>
            <a:r>
              <a:rPr lang="zh-CN" altLang="en-US" dirty="0"/>
              <a:t>个像素即</a:t>
            </a:r>
            <a:r>
              <a:rPr lang="en-US" altLang="zh-CN" dirty="0"/>
              <a:t>0-399</a:t>
            </a:r>
            <a:r>
              <a:rPr lang="zh-CN" altLang="en-US" dirty="0"/>
              <a:t>）按</a:t>
            </a:r>
            <a:r>
              <a:rPr lang="en-US" altLang="zh-CN" dirty="0"/>
              <a:t>0.05</a:t>
            </a:r>
            <a:r>
              <a:rPr lang="zh-CN" altLang="en-US" dirty="0"/>
              <a:t>的步长插值，得到</a:t>
            </a:r>
            <a:r>
              <a:rPr lang="en-US" altLang="zh-CN" dirty="0"/>
              <a:t>400*20=8000</a:t>
            </a:r>
            <a:r>
              <a:rPr lang="zh-CN" altLang="en-US" dirty="0"/>
              <a:t>个新点，取中间（</a:t>
            </a:r>
            <a:r>
              <a:rPr lang="en-US" altLang="zh-CN" dirty="0"/>
              <a:t>2800~5200</a:t>
            </a:r>
            <a:r>
              <a:rPr lang="zh-CN" altLang="en-US" dirty="0"/>
              <a:t>）段共</a:t>
            </a:r>
            <a:r>
              <a:rPr lang="en-US" altLang="zh-CN" dirty="0"/>
              <a:t>2400</a:t>
            </a:r>
            <a:r>
              <a:rPr lang="zh-CN" altLang="en-US" dirty="0"/>
              <a:t>个点来进行偏移，即对应于中间</a:t>
            </a:r>
            <a:r>
              <a:rPr lang="en-US" altLang="zh-CN" dirty="0"/>
              <a:t>120</a:t>
            </a:r>
            <a:r>
              <a:rPr lang="zh-CN" altLang="en-US" dirty="0"/>
              <a:t>个像素。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对于每一列所对应的</a:t>
            </a:r>
            <a:r>
              <a:rPr lang="en-US" altLang="zh-CN" dirty="0"/>
              <a:t>x</a:t>
            </a:r>
            <a:r>
              <a:rPr lang="zh-CN" altLang="en-US" dirty="0"/>
              <a:t>即</a:t>
            </a:r>
            <a:r>
              <a:rPr lang="en-US" altLang="zh-CN" dirty="0"/>
              <a:t>index</a:t>
            </a:r>
            <a:r>
              <a:rPr lang="zh-CN" altLang="en-US" dirty="0"/>
              <a:t>，使用</a:t>
            </a:r>
            <a:r>
              <a:rPr lang="en-US" altLang="zh-CN" dirty="0" err="1"/>
              <a:t>shift_pixel</a:t>
            </a:r>
            <a:r>
              <a:rPr lang="zh-CN" altLang="en-US" dirty="0"/>
              <a:t>函数计算需要偏移的点数</a:t>
            </a:r>
            <a:r>
              <a:rPr lang="en-US" altLang="zh-CN" dirty="0" err="1"/>
              <a:t>shift_N</a:t>
            </a:r>
            <a:r>
              <a:rPr lang="zh-CN" altLang="en-US" dirty="0"/>
              <a:t>。</a:t>
            </a:r>
            <a:r>
              <a:rPr lang="zh-CN" altLang="en-US" dirty="0">
                <a:solidFill>
                  <a:srgbClr val="FF0000"/>
                </a:solidFill>
              </a:rPr>
              <a:t>（即最小偏移一个点，对应于</a:t>
            </a:r>
            <a:r>
              <a:rPr lang="en-US" altLang="zh-CN" dirty="0">
                <a:solidFill>
                  <a:srgbClr val="FF0000"/>
                </a:solidFill>
              </a:rPr>
              <a:t>0.05</a:t>
            </a:r>
            <a:r>
              <a:rPr lang="zh-CN" altLang="en-US" dirty="0">
                <a:solidFill>
                  <a:srgbClr val="FF0000"/>
                </a:solidFill>
              </a:rPr>
              <a:t>个像素）</a:t>
            </a:r>
            <a:endParaRPr lang="en-US" altLang="zh-CN" dirty="0">
              <a:solidFill>
                <a:srgbClr val="FF0000"/>
              </a:solidFill>
            </a:endParaRPr>
          </a:p>
          <a:p>
            <a:pPr marL="342900" indent="-342900">
              <a:buAutoNum type="arabicPeriod"/>
            </a:pPr>
            <a:r>
              <a:rPr lang="zh-CN" altLang="en-US" dirty="0"/>
              <a:t>将该列的点</a:t>
            </a:r>
            <a:r>
              <a:rPr lang="en-US" altLang="zh-CN" dirty="0"/>
              <a:t>2800- </a:t>
            </a:r>
            <a:r>
              <a:rPr lang="en-US" altLang="zh-CN" dirty="0" err="1"/>
              <a:t>shift_N</a:t>
            </a:r>
            <a:r>
              <a:rPr lang="zh-CN" altLang="en-US" dirty="0"/>
              <a:t>到点</a:t>
            </a:r>
            <a:r>
              <a:rPr lang="en-US" altLang="zh-CN" dirty="0"/>
              <a:t>5200- </a:t>
            </a:r>
            <a:r>
              <a:rPr lang="en-US" altLang="zh-CN" dirty="0" err="1"/>
              <a:t>shift_N</a:t>
            </a:r>
            <a:r>
              <a:rPr lang="zh-CN" altLang="en-US" dirty="0"/>
              <a:t>，取出来进行叠加，相当于向上平移</a:t>
            </a:r>
            <a:r>
              <a:rPr lang="en-US" altLang="zh-CN" dirty="0" err="1"/>
              <a:t>shift_N</a:t>
            </a:r>
            <a:r>
              <a:rPr lang="zh-CN" altLang="en-US" dirty="0"/>
              <a:t>个点，向下则为</a:t>
            </a:r>
            <a:r>
              <a:rPr lang="en-US" altLang="zh-CN" dirty="0"/>
              <a:t>+</a:t>
            </a:r>
            <a:r>
              <a:rPr lang="zh-CN" altLang="en-US" dirty="0"/>
              <a:t>。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将叠加后的数据（</a:t>
            </a:r>
            <a:r>
              <a:rPr lang="en-US" altLang="zh-CN" dirty="0"/>
              <a:t>2400</a:t>
            </a:r>
            <a:r>
              <a:rPr lang="zh-CN" altLang="en-US" dirty="0"/>
              <a:t>个点）插值后，输出为对应到原来</a:t>
            </a:r>
            <a:r>
              <a:rPr lang="en-US" altLang="zh-CN" dirty="0"/>
              <a:t>120</a:t>
            </a:r>
            <a:r>
              <a:rPr lang="zh-CN" altLang="en-US" dirty="0"/>
              <a:t>个像素的数据列。</a:t>
            </a:r>
            <a:endParaRPr lang="en-US" altLang="zh-CN" dirty="0"/>
          </a:p>
          <a:p>
            <a:pPr marL="342900" indent="-342900">
              <a:buFontTx/>
              <a:buAutoNum type="arabicPeriod"/>
            </a:pPr>
            <a:r>
              <a:rPr lang="zh-CN" altLang="en-US" dirty="0"/>
              <a:t>最后将所得到的</a:t>
            </a:r>
            <a:r>
              <a:rPr lang="en-US" altLang="zh-CN" dirty="0"/>
              <a:t>120</a:t>
            </a:r>
            <a:r>
              <a:rPr lang="zh-CN" altLang="en-US" dirty="0"/>
              <a:t>个像素的数据进行</a:t>
            </a:r>
            <a:r>
              <a:rPr lang="en-US" altLang="zh-CN" dirty="0"/>
              <a:t>Gauss</a:t>
            </a:r>
            <a:r>
              <a:rPr lang="zh-CN" altLang="en-US" dirty="0"/>
              <a:t>拟合得到半高宽</a:t>
            </a:r>
            <a:r>
              <a:rPr lang="en-US" altLang="zh-CN" dirty="0"/>
              <a:t>FWHM</a:t>
            </a:r>
            <a:r>
              <a:rPr lang="zh-CN" altLang="en-US" dirty="0"/>
              <a:t>。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FC7074B-4E33-A81C-7010-87263CA633B3}"/>
              </a:ext>
            </a:extLst>
          </p:cNvPr>
          <p:cNvSpPr txBox="1"/>
          <p:nvPr/>
        </p:nvSpPr>
        <p:spPr>
          <a:xfrm>
            <a:off x="4068980" y="6509812"/>
            <a:ext cx="82573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rgbClr val="F0402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参数</a:t>
            </a:r>
            <a:r>
              <a:rPr lang="en-US" altLang="zh-CN" sz="1600" dirty="0">
                <a:solidFill>
                  <a:srgbClr val="F0402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b</a:t>
            </a:r>
            <a:r>
              <a:rPr lang="zh-CN" altLang="en-US" sz="1600" dirty="0">
                <a:solidFill>
                  <a:srgbClr val="F0402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优化：</a:t>
            </a:r>
            <a:r>
              <a:rPr lang="en-US" altLang="zh-CN" sz="1600" dirty="0">
                <a:solidFill>
                  <a:srgbClr val="F0402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b=</a:t>
            </a:r>
            <a:r>
              <a:rPr lang="zh-CN" altLang="en-US" sz="1600" dirty="0">
                <a:solidFill>
                  <a:srgbClr val="F0402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（</a:t>
            </a:r>
            <a:r>
              <a:rPr lang="en-US" altLang="zh-CN" sz="1600" dirty="0">
                <a:solidFill>
                  <a:srgbClr val="F0402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0.0015+0.0005*j</a:t>
            </a:r>
            <a:r>
              <a:rPr lang="zh-CN" altLang="en-US" sz="1600" dirty="0">
                <a:solidFill>
                  <a:srgbClr val="F0402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）通过遍历</a:t>
            </a:r>
            <a:r>
              <a:rPr lang="en-US" altLang="zh-CN" sz="1600" dirty="0">
                <a:solidFill>
                  <a:srgbClr val="F0402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j</a:t>
            </a:r>
            <a:r>
              <a:rPr lang="zh-CN" altLang="en-US" sz="1600" dirty="0">
                <a:solidFill>
                  <a:srgbClr val="F0402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逐步缩小</a:t>
            </a:r>
            <a:r>
              <a:rPr lang="en-US" altLang="zh-CN" sz="1600" dirty="0">
                <a:solidFill>
                  <a:srgbClr val="F0402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b</a:t>
            </a:r>
            <a:r>
              <a:rPr lang="zh-CN" altLang="en-US" sz="1600" dirty="0">
                <a:solidFill>
                  <a:srgbClr val="F0402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的数值范围，直至最小的半高宽。</a:t>
            </a:r>
          </a:p>
        </p:txBody>
      </p:sp>
    </p:spTree>
    <p:extLst>
      <p:ext uri="{BB962C8B-B14F-4D97-AF65-F5344CB8AC3E}">
        <p14:creationId xmlns:p14="http://schemas.microsoft.com/office/powerpoint/2010/main" val="25788625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38A454FF-4311-7260-6E5C-252197EF2C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0B90164E-724E-4BCA-99D3-169D25E8B261}"/>
              </a:ext>
            </a:extLst>
          </p:cNvPr>
          <p:cNvSpPr/>
          <p:nvPr/>
        </p:nvSpPr>
        <p:spPr>
          <a:xfrm>
            <a:off x="3854729" y="3739633"/>
            <a:ext cx="282102" cy="569273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" name="Straight Connector 4">
            <a:extLst>
              <a:ext uri="{FF2B5EF4-FFF2-40B4-BE49-F238E27FC236}">
                <a16:creationId xmlns:a16="http://schemas.microsoft.com/office/drawing/2014/main" id="{C257F13B-1BB6-2096-03E4-2F2C1DEE5DAE}"/>
              </a:ext>
            </a:extLst>
          </p:cNvPr>
          <p:cNvCxnSpPr/>
          <p:nvPr/>
        </p:nvCxnSpPr>
        <p:spPr>
          <a:xfrm>
            <a:off x="267858" y="609003"/>
            <a:ext cx="3376246" cy="0"/>
          </a:xfrm>
          <a:prstGeom prst="line">
            <a:avLst/>
          </a:prstGeom>
          <a:ln w="317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10">
            <a:extLst>
              <a:ext uri="{FF2B5EF4-FFF2-40B4-BE49-F238E27FC236}">
                <a16:creationId xmlns:a16="http://schemas.microsoft.com/office/drawing/2014/main" id="{E38B6B38-AC29-DC5A-70A4-47026375685B}"/>
              </a:ext>
            </a:extLst>
          </p:cNvPr>
          <p:cNvSpPr txBox="1"/>
          <p:nvPr/>
        </p:nvSpPr>
        <p:spPr>
          <a:xfrm>
            <a:off x="351692" y="90983"/>
            <a:ext cx="337624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00B0F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示例</a:t>
            </a:r>
            <a:r>
              <a:rPr lang="en-US" altLang="zh-CN" sz="2400" b="1" dirty="0">
                <a:solidFill>
                  <a:srgbClr val="00B0F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2:</a:t>
            </a:r>
            <a:r>
              <a:rPr lang="zh-CN" altLang="en-US" sz="2400" b="1" dirty="0">
                <a:solidFill>
                  <a:srgbClr val="00B0F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原始实验数据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425B190-BFAD-73A3-6CDA-6590CADEE06F}"/>
              </a:ext>
            </a:extLst>
          </p:cNvPr>
          <p:cNvSpPr txBox="1"/>
          <p:nvPr/>
        </p:nvSpPr>
        <p:spPr>
          <a:xfrm>
            <a:off x="3284621" y="4308906"/>
            <a:ext cx="18420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弹性峰位置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8DD770D-B628-9B10-0911-FC6E7B4F2AA3}"/>
              </a:ext>
            </a:extLst>
          </p:cNvPr>
          <p:cNvSpPr txBox="1"/>
          <p:nvPr/>
        </p:nvSpPr>
        <p:spPr>
          <a:xfrm>
            <a:off x="1962238" y="3739633"/>
            <a:ext cx="22249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dirty="0">
                <a:solidFill>
                  <a:srgbClr val="00B0F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所有行直接叠加</a:t>
            </a:r>
            <a:endParaRPr lang="zh-CN" altLang="en-US" dirty="0">
              <a:solidFill>
                <a:srgbClr val="00B0F0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8A3929D-A2D6-AFA9-A5CF-A0773A654154}"/>
              </a:ext>
            </a:extLst>
          </p:cNvPr>
          <p:cNvSpPr txBox="1"/>
          <p:nvPr/>
        </p:nvSpPr>
        <p:spPr>
          <a:xfrm>
            <a:off x="7017507" y="836011"/>
            <a:ext cx="22249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00B0F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所有列直接叠加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3FB3A9D-E05A-3DBA-8528-19E0014BF932}"/>
              </a:ext>
            </a:extLst>
          </p:cNvPr>
          <p:cNvSpPr txBox="1"/>
          <p:nvPr/>
        </p:nvSpPr>
        <p:spPr>
          <a:xfrm>
            <a:off x="175098" y="751344"/>
            <a:ext cx="2224993" cy="267765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CN" sz="1400" dirty="0"/>
              <a:t>2022-09-05</a:t>
            </a:r>
            <a:r>
              <a:rPr lang="zh-CN" altLang="en-US" sz="1400" dirty="0"/>
              <a:t>采集</a:t>
            </a:r>
            <a:r>
              <a:rPr lang="en-US" altLang="zh-CN" sz="1400" dirty="0"/>
              <a:t>-</a:t>
            </a:r>
            <a:r>
              <a:rPr lang="zh-CN" altLang="en-US" sz="1400" dirty="0"/>
              <a:t>数据</a:t>
            </a:r>
            <a:r>
              <a:rPr lang="en-US" altLang="zh-CN" sz="1400" dirty="0"/>
              <a:t>12-C@445eV_SLIT1-1200X1500_SLIT2-100_sampleX=-2_sampleY-8_sampleZ=113_R1=11.6_CCDRx=36000_CCDY=-3340_CCDZ=-1000_FL=16mm_GrateX_1750_GrateR-X=-6680_T600s_SM6pitch_1.023_T1200s</a:t>
            </a:r>
            <a:endParaRPr lang="zh-CN" altLang="en-US" sz="1400" dirty="0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BBC1FC28-CA68-49A5-9163-029A090A1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8274" y="3739633"/>
            <a:ext cx="3000794" cy="2915057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479A3897-DDD5-D151-77E2-729AC771023E}"/>
              </a:ext>
            </a:extLst>
          </p:cNvPr>
          <p:cNvSpPr txBox="1"/>
          <p:nvPr/>
        </p:nvSpPr>
        <p:spPr>
          <a:xfrm>
            <a:off x="7735297" y="3693117"/>
            <a:ext cx="275460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b="0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局部放大后的</a:t>
            </a:r>
            <a:r>
              <a:rPr lang="zh-CN" altLang="en-US" sz="16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弹性</a:t>
            </a:r>
            <a:r>
              <a:rPr lang="zh-CN" altLang="en-US" sz="1600" b="0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峰谱线</a:t>
            </a:r>
            <a:endParaRPr lang="en-US" altLang="zh-CN" sz="1600" b="0" dirty="0">
              <a:solidFill>
                <a:srgbClr val="FF0000"/>
              </a:solidFill>
              <a:effectLst/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860030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A108DFF-563C-4C25-D227-87FECB1216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6" name="Straight Connector 4">
            <a:extLst>
              <a:ext uri="{FF2B5EF4-FFF2-40B4-BE49-F238E27FC236}">
                <a16:creationId xmlns:a16="http://schemas.microsoft.com/office/drawing/2014/main" id="{1657225F-990E-2887-70DB-466203FA8DC5}"/>
              </a:ext>
            </a:extLst>
          </p:cNvPr>
          <p:cNvCxnSpPr/>
          <p:nvPr/>
        </p:nvCxnSpPr>
        <p:spPr>
          <a:xfrm>
            <a:off x="267858" y="609003"/>
            <a:ext cx="3376246" cy="0"/>
          </a:xfrm>
          <a:prstGeom prst="line">
            <a:avLst/>
          </a:prstGeom>
          <a:ln w="317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10">
            <a:extLst>
              <a:ext uri="{FF2B5EF4-FFF2-40B4-BE49-F238E27FC236}">
                <a16:creationId xmlns:a16="http://schemas.microsoft.com/office/drawing/2014/main" id="{F66EB6BD-BC31-1D0F-EDD3-979D08158E19}"/>
              </a:ext>
            </a:extLst>
          </p:cNvPr>
          <p:cNvSpPr txBox="1"/>
          <p:nvPr/>
        </p:nvSpPr>
        <p:spPr>
          <a:xfrm>
            <a:off x="125392" y="100623"/>
            <a:ext cx="386537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00B0F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示例</a:t>
            </a:r>
            <a:r>
              <a:rPr lang="en-US" altLang="zh-CN" sz="2400" b="1" dirty="0">
                <a:solidFill>
                  <a:srgbClr val="00B0F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2:</a:t>
            </a:r>
            <a:r>
              <a:rPr lang="zh-CN" altLang="en-US" sz="2400" b="1" dirty="0">
                <a:solidFill>
                  <a:srgbClr val="00B0F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图像降噪和背底消除</a:t>
            </a:r>
          </a:p>
        </p:txBody>
      </p:sp>
      <p:sp>
        <p:nvSpPr>
          <p:cNvPr id="8" name="TextBox 31">
            <a:extLst>
              <a:ext uri="{FF2B5EF4-FFF2-40B4-BE49-F238E27FC236}">
                <a16:creationId xmlns:a16="http://schemas.microsoft.com/office/drawing/2014/main" id="{24A9B3D9-7C0E-85BD-81FE-B0F3064D48B4}"/>
              </a:ext>
            </a:extLst>
          </p:cNvPr>
          <p:cNvSpPr txBox="1"/>
          <p:nvPr/>
        </p:nvSpPr>
        <p:spPr>
          <a:xfrm>
            <a:off x="1688132" y="3109937"/>
            <a:ext cx="12970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1" dirty="0">
                <a:solidFill>
                  <a:srgbClr val="FF66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截取数据</a:t>
            </a:r>
            <a:endParaRPr lang="zh-CN" altLang="en-US" dirty="0">
              <a:solidFill>
                <a:srgbClr val="FF6600"/>
              </a:solidFill>
            </a:endParaRPr>
          </a:p>
        </p:txBody>
      </p:sp>
      <p:sp>
        <p:nvSpPr>
          <p:cNvPr id="9" name="TextBox 32">
            <a:extLst>
              <a:ext uri="{FF2B5EF4-FFF2-40B4-BE49-F238E27FC236}">
                <a16:creationId xmlns:a16="http://schemas.microsoft.com/office/drawing/2014/main" id="{B94980B8-750D-DA06-96D8-2D5E633DD950}"/>
              </a:ext>
            </a:extLst>
          </p:cNvPr>
          <p:cNvSpPr txBox="1"/>
          <p:nvPr/>
        </p:nvSpPr>
        <p:spPr>
          <a:xfrm>
            <a:off x="5587512" y="3109937"/>
            <a:ext cx="14037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1" dirty="0">
                <a:solidFill>
                  <a:srgbClr val="FF66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中值滤波后</a:t>
            </a:r>
            <a:endParaRPr lang="zh-CN" altLang="en-US" dirty="0">
              <a:solidFill>
                <a:srgbClr val="FF6600"/>
              </a:solidFill>
            </a:endParaRPr>
          </a:p>
        </p:txBody>
      </p:sp>
      <p:sp>
        <p:nvSpPr>
          <p:cNvPr id="10" name="TextBox 33">
            <a:extLst>
              <a:ext uri="{FF2B5EF4-FFF2-40B4-BE49-F238E27FC236}">
                <a16:creationId xmlns:a16="http://schemas.microsoft.com/office/drawing/2014/main" id="{9833819D-B566-DA39-57EF-58A143437382}"/>
              </a:ext>
            </a:extLst>
          </p:cNvPr>
          <p:cNvSpPr txBox="1"/>
          <p:nvPr/>
        </p:nvSpPr>
        <p:spPr>
          <a:xfrm>
            <a:off x="9035559" y="3109937"/>
            <a:ext cx="18189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FF66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线性背底扣除</a:t>
            </a:r>
            <a:r>
              <a:rPr lang="zh-CN" altLang="en-US" sz="1800" b="1" dirty="0">
                <a:solidFill>
                  <a:srgbClr val="FF66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后</a:t>
            </a:r>
            <a:endParaRPr lang="zh-CN" altLang="en-US" dirty="0">
              <a:solidFill>
                <a:srgbClr val="FF6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70289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183D0465-911C-D693-2432-B65D6D71BA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7195" y="665269"/>
            <a:ext cx="5400000" cy="30375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B489243-3697-6963-19CB-75FED06548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7195" y="3679656"/>
            <a:ext cx="5400000" cy="30375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9C42BB33-866F-6F54-B2DA-CB180B9EB0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537" y="3679656"/>
            <a:ext cx="5400000" cy="303750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9C8D4421-54C4-A663-F41E-04F3F2CBA0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537" y="721895"/>
            <a:ext cx="5400000" cy="3037500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4BA9839D-6CA7-3827-4F2C-7A66B7354AD1}"/>
              </a:ext>
            </a:extLst>
          </p:cNvPr>
          <p:cNvSpPr txBox="1"/>
          <p:nvPr/>
        </p:nvSpPr>
        <p:spPr>
          <a:xfrm>
            <a:off x="852738" y="1506170"/>
            <a:ext cx="24318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rgbClr val="F0402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b=</a:t>
            </a:r>
            <a:r>
              <a:rPr lang="zh-CN" altLang="en-US" sz="1800" dirty="0">
                <a:solidFill>
                  <a:srgbClr val="F0402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（</a:t>
            </a:r>
            <a:r>
              <a:rPr lang="en-US" altLang="zh-CN" dirty="0">
                <a:solidFill>
                  <a:srgbClr val="F0402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0.006+0.0005*j</a:t>
            </a:r>
            <a:r>
              <a:rPr lang="zh-CN" altLang="en-US" sz="1800" dirty="0">
                <a:solidFill>
                  <a:srgbClr val="F0402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）</a:t>
            </a:r>
            <a:endParaRPr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B6569408-6589-993B-9119-AEC44DDAB47F}"/>
              </a:ext>
            </a:extLst>
          </p:cNvPr>
          <p:cNvSpPr txBox="1"/>
          <p:nvPr/>
        </p:nvSpPr>
        <p:spPr>
          <a:xfrm>
            <a:off x="852738" y="4564919"/>
            <a:ext cx="24920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rgbClr val="F0402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b=</a:t>
            </a:r>
            <a:r>
              <a:rPr lang="zh-CN" altLang="en-US" sz="1800" dirty="0">
                <a:solidFill>
                  <a:srgbClr val="F0402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（</a:t>
            </a:r>
            <a:r>
              <a:rPr lang="en-US" altLang="zh-CN" sz="1800" dirty="0">
                <a:solidFill>
                  <a:srgbClr val="F0402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0.014+0.001*j</a:t>
            </a:r>
            <a:r>
              <a:rPr lang="zh-CN" altLang="en-US" sz="1800" dirty="0">
                <a:solidFill>
                  <a:srgbClr val="F0402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）</a:t>
            </a:r>
            <a:endParaRPr lang="zh-CN" altLang="en-US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026C17A1-D400-3766-3E63-C0AF84945478}"/>
              </a:ext>
            </a:extLst>
          </p:cNvPr>
          <p:cNvSpPr txBox="1"/>
          <p:nvPr/>
        </p:nvSpPr>
        <p:spPr>
          <a:xfrm>
            <a:off x="7358807" y="665269"/>
            <a:ext cx="36380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F0402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最佳结果：</a:t>
            </a:r>
            <a:r>
              <a:rPr lang="en-US" altLang="zh-CN" sz="1800" dirty="0">
                <a:solidFill>
                  <a:srgbClr val="F0402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b=</a:t>
            </a:r>
            <a:r>
              <a:rPr lang="zh-CN" altLang="en-US" sz="1800" dirty="0">
                <a:solidFill>
                  <a:srgbClr val="F0402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（</a:t>
            </a:r>
            <a:r>
              <a:rPr lang="en-US" altLang="zh-CN" dirty="0">
                <a:solidFill>
                  <a:srgbClr val="F0402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0.006+0.0005*2</a:t>
            </a:r>
            <a:r>
              <a:rPr lang="zh-CN" altLang="en-US" sz="1800" dirty="0">
                <a:solidFill>
                  <a:srgbClr val="F0402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）</a:t>
            </a:r>
            <a:endParaRPr lang="zh-CN" altLang="en-US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36228E5C-418D-04B1-2289-7A52A1A8A47C}"/>
              </a:ext>
            </a:extLst>
          </p:cNvPr>
          <p:cNvSpPr txBox="1"/>
          <p:nvPr/>
        </p:nvSpPr>
        <p:spPr>
          <a:xfrm>
            <a:off x="7308167" y="3765003"/>
            <a:ext cx="36380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F0402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最佳结果：</a:t>
            </a:r>
            <a:r>
              <a:rPr lang="en-US" altLang="zh-CN" sz="1800" dirty="0">
                <a:solidFill>
                  <a:srgbClr val="F0402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b=</a:t>
            </a:r>
            <a:r>
              <a:rPr lang="zh-CN" altLang="en-US" sz="1800" dirty="0">
                <a:solidFill>
                  <a:srgbClr val="F0402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（</a:t>
            </a:r>
            <a:r>
              <a:rPr lang="en-US" altLang="zh-CN" sz="1800" dirty="0">
                <a:solidFill>
                  <a:srgbClr val="F0402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0.014+0.001*(</a:t>
            </a:r>
            <a:r>
              <a:rPr lang="en-US" altLang="zh-CN" dirty="0">
                <a:solidFill>
                  <a:srgbClr val="F0402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-4</a:t>
            </a:r>
            <a:r>
              <a:rPr lang="zh-CN" altLang="en-US" sz="1800" dirty="0">
                <a:solidFill>
                  <a:srgbClr val="F0402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）</a:t>
            </a:r>
            <a:endParaRPr lang="zh-CN" altLang="en-US" dirty="0"/>
          </a:p>
        </p:txBody>
      </p:sp>
      <p:cxnSp>
        <p:nvCxnSpPr>
          <p:cNvPr id="24" name="Straight Connector 4">
            <a:extLst>
              <a:ext uri="{FF2B5EF4-FFF2-40B4-BE49-F238E27FC236}">
                <a16:creationId xmlns:a16="http://schemas.microsoft.com/office/drawing/2014/main" id="{259DCBF0-68B1-C837-7462-957DC7F7EB54}"/>
              </a:ext>
            </a:extLst>
          </p:cNvPr>
          <p:cNvCxnSpPr/>
          <p:nvPr/>
        </p:nvCxnSpPr>
        <p:spPr>
          <a:xfrm>
            <a:off x="267858" y="609003"/>
            <a:ext cx="3376246" cy="0"/>
          </a:xfrm>
          <a:prstGeom prst="line">
            <a:avLst/>
          </a:prstGeom>
          <a:ln w="317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10">
            <a:extLst>
              <a:ext uri="{FF2B5EF4-FFF2-40B4-BE49-F238E27FC236}">
                <a16:creationId xmlns:a16="http://schemas.microsoft.com/office/drawing/2014/main" id="{23C8E282-AD39-31B8-AABE-B172EEADF5BD}"/>
              </a:ext>
            </a:extLst>
          </p:cNvPr>
          <p:cNvSpPr txBox="1"/>
          <p:nvPr/>
        </p:nvSpPr>
        <p:spPr>
          <a:xfrm>
            <a:off x="351693" y="90983"/>
            <a:ext cx="293292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00B0F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示例</a:t>
            </a:r>
            <a:r>
              <a:rPr lang="en-US" altLang="zh-CN" sz="2400" b="1" dirty="0">
                <a:solidFill>
                  <a:srgbClr val="00B0F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2:</a:t>
            </a:r>
            <a:r>
              <a:rPr lang="zh-CN" altLang="en-US" sz="2400" b="1" dirty="0">
                <a:solidFill>
                  <a:srgbClr val="00B0F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弹性峰矫正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18E1AD34-1E2F-2A77-7D38-A214AD3B3161}"/>
              </a:ext>
            </a:extLst>
          </p:cNvPr>
          <p:cNvSpPr txBox="1"/>
          <p:nvPr/>
        </p:nvSpPr>
        <p:spPr>
          <a:xfrm>
            <a:off x="1027195" y="654480"/>
            <a:ext cx="46932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F0402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j</a:t>
            </a:r>
            <a:r>
              <a:rPr lang="zh-CN" altLang="en-US" dirty="0">
                <a:solidFill>
                  <a:srgbClr val="F0402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取值变化</a:t>
            </a:r>
            <a:r>
              <a:rPr lang="zh-CN" altLang="en-US" sz="1800" dirty="0">
                <a:solidFill>
                  <a:srgbClr val="F0402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范围</a:t>
            </a:r>
            <a:r>
              <a:rPr lang="en-US" altLang="zh-CN" dirty="0">
                <a:solidFill>
                  <a:srgbClr val="F0402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[-4,-3,-2,-1,0,1,2,3,4] </a:t>
            </a:r>
            <a:endParaRPr lang="zh-CN" altLang="en-US" dirty="0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FBB61C5C-2581-BA0D-2FC4-879A43F93ADA}"/>
              </a:ext>
            </a:extLst>
          </p:cNvPr>
          <p:cNvSpPr txBox="1"/>
          <p:nvPr/>
        </p:nvSpPr>
        <p:spPr>
          <a:xfrm>
            <a:off x="852738" y="1100340"/>
            <a:ext cx="60970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dirty="0">
                <a:solidFill>
                  <a:srgbClr val="F0402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范围</a:t>
            </a:r>
            <a:r>
              <a:rPr lang="en-US" altLang="zh-CN" sz="1800" dirty="0">
                <a:solidFill>
                  <a:srgbClr val="F0402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1</a:t>
            </a:r>
            <a:r>
              <a:rPr lang="zh-CN" altLang="en-US" sz="1800" dirty="0">
                <a:solidFill>
                  <a:srgbClr val="F0402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测试</a:t>
            </a:r>
            <a:endParaRPr lang="zh-CN" altLang="en-US" dirty="0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36F7579D-8604-95E8-BEF7-CC9ED4CC9EE8}"/>
              </a:ext>
            </a:extLst>
          </p:cNvPr>
          <p:cNvSpPr txBox="1"/>
          <p:nvPr/>
        </p:nvSpPr>
        <p:spPr>
          <a:xfrm>
            <a:off x="1027195" y="4134335"/>
            <a:ext cx="19385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dirty="0">
                <a:solidFill>
                  <a:srgbClr val="F0402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范围</a:t>
            </a:r>
            <a:r>
              <a:rPr lang="en-US" altLang="zh-CN" dirty="0">
                <a:solidFill>
                  <a:srgbClr val="F0402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2</a:t>
            </a:r>
            <a:r>
              <a:rPr lang="zh-CN" altLang="en-US" sz="1800" dirty="0">
                <a:solidFill>
                  <a:srgbClr val="F0402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测试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27722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CB6153A4-18AA-E287-7867-4BE91D410E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308" y="993929"/>
            <a:ext cx="7551100" cy="5719934"/>
          </a:xfrm>
          <a:prstGeom prst="rect">
            <a:avLst/>
          </a:prstGeom>
        </p:spPr>
      </p:pic>
      <p:cxnSp>
        <p:nvCxnSpPr>
          <p:cNvPr id="6" name="Straight Connector 4">
            <a:extLst>
              <a:ext uri="{FF2B5EF4-FFF2-40B4-BE49-F238E27FC236}">
                <a16:creationId xmlns:a16="http://schemas.microsoft.com/office/drawing/2014/main" id="{211599F2-27C0-5000-3C31-DFAAFB3A19F5}"/>
              </a:ext>
            </a:extLst>
          </p:cNvPr>
          <p:cNvCxnSpPr/>
          <p:nvPr/>
        </p:nvCxnSpPr>
        <p:spPr>
          <a:xfrm>
            <a:off x="267858" y="609003"/>
            <a:ext cx="4320000" cy="0"/>
          </a:xfrm>
          <a:prstGeom prst="line">
            <a:avLst/>
          </a:prstGeom>
          <a:ln w="317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10">
            <a:extLst>
              <a:ext uri="{FF2B5EF4-FFF2-40B4-BE49-F238E27FC236}">
                <a16:creationId xmlns:a16="http://schemas.microsoft.com/office/drawing/2014/main" id="{B3F2C925-155A-CFA4-798F-F69A534C7704}"/>
              </a:ext>
            </a:extLst>
          </p:cNvPr>
          <p:cNvSpPr txBox="1"/>
          <p:nvPr/>
        </p:nvSpPr>
        <p:spPr>
          <a:xfrm>
            <a:off x="121449" y="144137"/>
            <a:ext cx="46479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00B0F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示例</a:t>
            </a:r>
            <a:r>
              <a:rPr lang="en-US" altLang="zh-CN" sz="2400" b="1" dirty="0">
                <a:solidFill>
                  <a:srgbClr val="00B0F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2:origin Gauss</a:t>
            </a:r>
            <a:r>
              <a:rPr lang="zh-CN" altLang="en-US" sz="2400" b="1" dirty="0">
                <a:solidFill>
                  <a:srgbClr val="00B0F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拟合结果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A72B8D3F-9187-D524-A43E-FC7D2D6A003C}"/>
                  </a:ext>
                </a:extLst>
              </p:cNvPr>
              <p:cNvSpPr txBox="1"/>
              <p:nvPr/>
            </p:nvSpPr>
            <p:spPr>
              <a:xfrm>
                <a:off x="8834814" y="3534253"/>
                <a:ext cx="289662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𝑭𝑾𝑯𝑴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𝟑𝟐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</m:oMath>
                </a14:m>
                <a:r>
                  <a:rPr lang="en-US" altLang="zh-CN" b="1" dirty="0"/>
                  <a:t> 0.10pixels</a:t>
                </a:r>
                <a:endParaRPr lang="zh-CN" altLang="en-US" b="1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A72B8D3F-9187-D524-A43E-FC7D2D6A00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4814" y="3534253"/>
                <a:ext cx="2896627" cy="276999"/>
              </a:xfrm>
              <a:prstGeom prst="rect">
                <a:avLst/>
              </a:prstGeom>
              <a:blipFill>
                <a:blip r:embed="rId3"/>
                <a:stretch>
                  <a:fillRect l="-2737" t="-28889" r="-4211" b="-51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7762B0BD-3DEF-9ADE-A329-9DF55BBB325E}"/>
                  </a:ext>
                </a:extLst>
              </p:cNvPr>
              <p:cNvSpPr txBox="1"/>
              <p:nvPr/>
            </p:nvSpPr>
            <p:spPr>
              <a:xfrm>
                <a:off x="8737100" y="2239402"/>
                <a:ext cx="29479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𝑭𝑾𝑯𝑴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𝟑𝟔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</m:t>
                      </m:r>
                      <m:r>
                        <m:rPr>
                          <m:nor/>
                        </m:rPr>
                        <a:rPr lang="en-US" altLang="zh-CN" b="1" dirty="0"/>
                        <m:t>0.10</m:t>
                      </m:r>
                      <m:r>
                        <m:rPr>
                          <m:nor/>
                        </m:rPr>
                        <a:rPr lang="en-US" altLang="zh-CN" b="1" dirty="0"/>
                        <m:t>pixels</m:t>
                      </m:r>
                    </m:oMath>
                  </m:oMathPara>
                </a14:m>
                <a:endParaRPr lang="zh-CN" altLang="en-US" b="1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7762B0BD-3DEF-9ADE-A329-9DF55BBB32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7100" y="2239402"/>
                <a:ext cx="2947923" cy="276999"/>
              </a:xfrm>
              <a:prstGeom prst="rect">
                <a:avLst/>
              </a:prstGeom>
              <a:blipFill>
                <a:blip r:embed="rId4"/>
                <a:stretch>
                  <a:fillRect l="-1240" r="-2273" b="-347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文本框 9">
            <a:extLst>
              <a:ext uri="{FF2B5EF4-FFF2-40B4-BE49-F238E27FC236}">
                <a16:creationId xmlns:a16="http://schemas.microsoft.com/office/drawing/2014/main" id="{3C14601B-6743-5836-E825-E1487EC8F663}"/>
              </a:ext>
            </a:extLst>
          </p:cNvPr>
          <p:cNvSpPr txBox="1"/>
          <p:nvPr/>
        </p:nvSpPr>
        <p:spPr>
          <a:xfrm>
            <a:off x="8645729" y="1870070"/>
            <a:ext cx="28596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F0402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SciPy</a:t>
            </a:r>
            <a:r>
              <a:rPr lang="zh-CN" altLang="en-US" dirty="0">
                <a:solidFill>
                  <a:srgbClr val="F0402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自带</a:t>
            </a:r>
            <a:r>
              <a:rPr lang="en-US" altLang="zh-CN" dirty="0">
                <a:solidFill>
                  <a:srgbClr val="F0402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Gauss</a:t>
            </a:r>
            <a:r>
              <a:rPr lang="zh-CN" altLang="en-US" dirty="0">
                <a:solidFill>
                  <a:srgbClr val="F0402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拟合算法：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325AFD4-AC82-D6A8-8A16-5D25EF9A4200}"/>
              </a:ext>
            </a:extLst>
          </p:cNvPr>
          <p:cNvSpPr txBox="1"/>
          <p:nvPr/>
        </p:nvSpPr>
        <p:spPr>
          <a:xfrm>
            <a:off x="8737100" y="3164921"/>
            <a:ext cx="27683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rgbClr val="F0402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Origin </a:t>
            </a:r>
            <a:r>
              <a:rPr lang="en-US" altLang="zh-CN" dirty="0">
                <a:solidFill>
                  <a:srgbClr val="F0402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Gauss</a:t>
            </a:r>
            <a:r>
              <a:rPr lang="zh-CN" altLang="en-US" sz="1800" dirty="0">
                <a:solidFill>
                  <a:srgbClr val="F0402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拟合结果：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958934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>
            <a:extLst>
              <a:ext uri="{FF2B5EF4-FFF2-40B4-BE49-F238E27FC236}">
                <a16:creationId xmlns:a16="http://schemas.microsoft.com/office/drawing/2014/main" id="{177C64E0-853C-DFA4-B56C-7BD708CE77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2" name="Straight Connector 4">
            <a:extLst>
              <a:ext uri="{FF2B5EF4-FFF2-40B4-BE49-F238E27FC236}">
                <a16:creationId xmlns:a16="http://schemas.microsoft.com/office/drawing/2014/main" id="{C257F13B-1BB6-2096-03E4-2F2C1DEE5DAE}"/>
              </a:ext>
            </a:extLst>
          </p:cNvPr>
          <p:cNvCxnSpPr/>
          <p:nvPr/>
        </p:nvCxnSpPr>
        <p:spPr>
          <a:xfrm>
            <a:off x="267858" y="609003"/>
            <a:ext cx="3376246" cy="0"/>
          </a:xfrm>
          <a:prstGeom prst="line">
            <a:avLst/>
          </a:prstGeom>
          <a:ln w="317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10">
            <a:extLst>
              <a:ext uri="{FF2B5EF4-FFF2-40B4-BE49-F238E27FC236}">
                <a16:creationId xmlns:a16="http://schemas.microsoft.com/office/drawing/2014/main" id="{E38B6B38-AC29-DC5A-70A4-47026375685B}"/>
              </a:ext>
            </a:extLst>
          </p:cNvPr>
          <p:cNvSpPr txBox="1"/>
          <p:nvPr/>
        </p:nvSpPr>
        <p:spPr>
          <a:xfrm>
            <a:off x="351692" y="90983"/>
            <a:ext cx="350661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00B0F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测试</a:t>
            </a:r>
            <a:r>
              <a:rPr lang="en-US" altLang="zh-CN" sz="2400" b="1" dirty="0">
                <a:solidFill>
                  <a:srgbClr val="00B0F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1:</a:t>
            </a:r>
            <a:r>
              <a:rPr lang="zh-CN" altLang="en-US" sz="2400" b="1" dirty="0">
                <a:solidFill>
                  <a:srgbClr val="00B0F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标准</a:t>
            </a:r>
            <a:r>
              <a:rPr lang="en-US" altLang="zh-CN" sz="2400" b="1" dirty="0">
                <a:solidFill>
                  <a:srgbClr val="00B0F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Gauss</a:t>
            </a:r>
            <a:r>
              <a:rPr lang="zh-CN" altLang="en-US" sz="2400" b="1" dirty="0">
                <a:solidFill>
                  <a:srgbClr val="00B0F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峰数据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8DD770D-B628-9B10-0911-FC6E7B4F2AA3}"/>
              </a:ext>
            </a:extLst>
          </p:cNvPr>
          <p:cNvSpPr txBox="1"/>
          <p:nvPr/>
        </p:nvSpPr>
        <p:spPr>
          <a:xfrm>
            <a:off x="1633317" y="3792261"/>
            <a:ext cx="22249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dirty="0">
                <a:solidFill>
                  <a:srgbClr val="00B0F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所有行直接叠加</a:t>
            </a:r>
            <a:endParaRPr lang="zh-CN" altLang="en-US" dirty="0">
              <a:solidFill>
                <a:srgbClr val="00B0F0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8A3929D-A2D6-AFA9-A5CF-A0773A654154}"/>
              </a:ext>
            </a:extLst>
          </p:cNvPr>
          <p:cNvSpPr txBox="1"/>
          <p:nvPr/>
        </p:nvSpPr>
        <p:spPr>
          <a:xfrm>
            <a:off x="6767527" y="822854"/>
            <a:ext cx="22249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00B0F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所有列直接叠加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3FB3A9D-E05A-3DBA-8528-19E0014BF932}"/>
              </a:ext>
            </a:extLst>
          </p:cNvPr>
          <p:cNvSpPr txBox="1"/>
          <p:nvPr/>
        </p:nvSpPr>
        <p:spPr>
          <a:xfrm>
            <a:off x="124340" y="1015089"/>
            <a:ext cx="2434663" cy="138499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rgbClr val="00B0F0"/>
                </a:solidFill>
              </a:rPr>
              <a:t>标准的高斯峰谱线</a:t>
            </a:r>
            <a:endParaRPr lang="en-US" altLang="zh-CN" sz="1400" b="1" dirty="0">
              <a:solidFill>
                <a:srgbClr val="00B0F0"/>
              </a:solidFill>
            </a:endParaRPr>
          </a:p>
          <a:p>
            <a:r>
              <a:rPr lang="zh-CN" altLang="en-US" sz="1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沿着斜线：</a:t>
            </a:r>
            <a:endParaRPr lang="en-US" altLang="zh-CN" sz="1400" b="0" dirty="0">
              <a:solidFill>
                <a:srgbClr val="FF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y=57*x-57000</a:t>
            </a:r>
            <a:r>
              <a:rPr lang="zh-CN" altLang="en-US" sz="1400" dirty="0">
                <a:solidFill>
                  <a:srgbClr val="FF0000"/>
                </a:solidFill>
                <a:latin typeface="Consolas" panose="020B0609020204030204" pitchFamily="49" charset="0"/>
              </a:rPr>
              <a:t>呈</a:t>
            </a:r>
            <a:r>
              <a:rPr lang="zh-CN" altLang="en-US" sz="1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正态分布</a:t>
            </a:r>
            <a:endParaRPr lang="en-US" altLang="zh-CN" sz="1400" b="0" dirty="0">
              <a:solidFill>
                <a:srgbClr val="FF0000"/>
              </a:solidFill>
              <a:effectLst/>
              <a:latin typeface="Consolas" panose="020B0609020204030204" pitchFamily="49" charset="0"/>
            </a:endParaRPr>
          </a:p>
          <a:p>
            <a:r>
              <a:rPr lang="zh-CN" altLang="en-US" sz="1400" dirty="0"/>
              <a:t>高斯峰谱线半高宽</a:t>
            </a:r>
            <a:r>
              <a:rPr lang="en-US" altLang="zh-CN" sz="1400" dirty="0"/>
              <a:t>FWHM=5</a:t>
            </a:r>
          </a:p>
          <a:p>
            <a:r>
              <a:rPr lang="zh-CN" altLang="en-US" sz="1400" dirty="0"/>
              <a:t>倾斜的背底</a:t>
            </a:r>
            <a:endParaRPr lang="en-US" altLang="zh-CN" sz="1400" dirty="0"/>
          </a:p>
          <a:p>
            <a:r>
              <a:rPr lang="zh-CN" altLang="en-US" sz="1400" dirty="0"/>
              <a:t>未添加随机噪声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F2677340-63DB-BE2E-1B5D-A317B5723E5E}"/>
              </a:ext>
            </a:extLst>
          </p:cNvPr>
          <p:cNvSpPr txBox="1"/>
          <p:nvPr/>
        </p:nvSpPr>
        <p:spPr>
          <a:xfrm>
            <a:off x="4210001" y="42095"/>
            <a:ext cx="614095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GE_CCD-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弹性峰矫正算法可靠性检验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054A10A4-FD39-1580-6B0A-F3EAD2DB4B01}"/>
              </a:ext>
            </a:extLst>
          </p:cNvPr>
          <p:cNvSpPr txBox="1"/>
          <p:nvPr/>
        </p:nvSpPr>
        <p:spPr>
          <a:xfrm>
            <a:off x="7915587" y="3621223"/>
            <a:ext cx="275460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b="0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局部放大后的</a:t>
            </a:r>
            <a:r>
              <a:rPr lang="en-US" altLang="zh-CN" sz="1600" b="0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Gauss</a:t>
            </a:r>
            <a:r>
              <a:rPr lang="zh-CN" altLang="en-US" sz="1600" b="0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峰谱线</a:t>
            </a:r>
            <a:endParaRPr lang="en-US" altLang="zh-CN" sz="1600" b="0" dirty="0">
              <a:solidFill>
                <a:srgbClr val="FF0000"/>
              </a:solidFill>
              <a:effectLst/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28" name="图片 27">
            <a:extLst>
              <a:ext uri="{FF2B5EF4-FFF2-40B4-BE49-F238E27FC236}">
                <a16:creationId xmlns:a16="http://schemas.microsoft.com/office/drawing/2014/main" id="{BF721457-A0F1-5D61-5CBE-9B8D7A34DE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7180" y="4049554"/>
            <a:ext cx="3762900" cy="2600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9293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8280778E-4B9F-8764-0A97-5DF552FF4C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6" name="Straight Connector 4">
            <a:extLst>
              <a:ext uri="{FF2B5EF4-FFF2-40B4-BE49-F238E27FC236}">
                <a16:creationId xmlns:a16="http://schemas.microsoft.com/office/drawing/2014/main" id="{1657225F-990E-2887-70DB-466203FA8DC5}"/>
              </a:ext>
            </a:extLst>
          </p:cNvPr>
          <p:cNvCxnSpPr/>
          <p:nvPr/>
        </p:nvCxnSpPr>
        <p:spPr>
          <a:xfrm>
            <a:off x="267858" y="609003"/>
            <a:ext cx="3376246" cy="0"/>
          </a:xfrm>
          <a:prstGeom prst="line">
            <a:avLst/>
          </a:prstGeom>
          <a:ln w="317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10">
            <a:extLst>
              <a:ext uri="{FF2B5EF4-FFF2-40B4-BE49-F238E27FC236}">
                <a16:creationId xmlns:a16="http://schemas.microsoft.com/office/drawing/2014/main" id="{F66EB6BD-BC31-1D0F-EDD3-979D08158E19}"/>
              </a:ext>
            </a:extLst>
          </p:cNvPr>
          <p:cNvSpPr txBox="1"/>
          <p:nvPr/>
        </p:nvSpPr>
        <p:spPr>
          <a:xfrm>
            <a:off x="125392" y="100623"/>
            <a:ext cx="386537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00B0F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测试</a:t>
            </a:r>
            <a:r>
              <a:rPr lang="en-US" altLang="zh-CN" sz="2400" b="1" dirty="0">
                <a:solidFill>
                  <a:srgbClr val="00B0F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1:</a:t>
            </a:r>
            <a:r>
              <a:rPr lang="zh-CN" altLang="en-US" sz="2400" b="1" dirty="0">
                <a:solidFill>
                  <a:srgbClr val="00B0F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图像降噪和背底消除</a:t>
            </a:r>
          </a:p>
        </p:txBody>
      </p:sp>
      <p:sp>
        <p:nvSpPr>
          <p:cNvPr id="8" name="TextBox 31">
            <a:extLst>
              <a:ext uri="{FF2B5EF4-FFF2-40B4-BE49-F238E27FC236}">
                <a16:creationId xmlns:a16="http://schemas.microsoft.com/office/drawing/2014/main" id="{24A9B3D9-7C0E-85BD-81FE-B0F3064D48B4}"/>
              </a:ext>
            </a:extLst>
          </p:cNvPr>
          <p:cNvSpPr txBox="1"/>
          <p:nvPr/>
        </p:nvSpPr>
        <p:spPr>
          <a:xfrm>
            <a:off x="1688132" y="3109937"/>
            <a:ext cx="12970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1" dirty="0">
                <a:solidFill>
                  <a:srgbClr val="FF66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截取数据</a:t>
            </a:r>
            <a:endParaRPr lang="zh-CN" altLang="en-US" dirty="0">
              <a:solidFill>
                <a:srgbClr val="FF6600"/>
              </a:solidFill>
            </a:endParaRPr>
          </a:p>
        </p:txBody>
      </p:sp>
      <p:sp>
        <p:nvSpPr>
          <p:cNvPr id="9" name="TextBox 32">
            <a:extLst>
              <a:ext uri="{FF2B5EF4-FFF2-40B4-BE49-F238E27FC236}">
                <a16:creationId xmlns:a16="http://schemas.microsoft.com/office/drawing/2014/main" id="{B94980B8-750D-DA06-96D8-2D5E633DD950}"/>
              </a:ext>
            </a:extLst>
          </p:cNvPr>
          <p:cNvSpPr txBox="1"/>
          <p:nvPr/>
        </p:nvSpPr>
        <p:spPr>
          <a:xfrm>
            <a:off x="5587512" y="3109937"/>
            <a:ext cx="14037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1" dirty="0">
                <a:solidFill>
                  <a:srgbClr val="FF66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中值滤波后</a:t>
            </a:r>
            <a:endParaRPr lang="zh-CN" altLang="en-US" dirty="0">
              <a:solidFill>
                <a:srgbClr val="FF6600"/>
              </a:solidFill>
            </a:endParaRPr>
          </a:p>
        </p:txBody>
      </p:sp>
      <p:sp>
        <p:nvSpPr>
          <p:cNvPr id="10" name="TextBox 33">
            <a:extLst>
              <a:ext uri="{FF2B5EF4-FFF2-40B4-BE49-F238E27FC236}">
                <a16:creationId xmlns:a16="http://schemas.microsoft.com/office/drawing/2014/main" id="{9833819D-B566-DA39-57EF-58A143437382}"/>
              </a:ext>
            </a:extLst>
          </p:cNvPr>
          <p:cNvSpPr txBox="1"/>
          <p:nvPr/>
        </p:nvSpPr>
        <p:spPr>
          <a:xfrm>
            <a:off x="9278961" y="3109937"/>
            <a:ext cx="18189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FF66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线性背底扣除</a:t>
            </a:r>
            <a:r>
              <a:rPr lang="zh-CN" altLang="en-US" sz="1800" b="1" dirty="0">
                <a:solidFill>
                  <a:srgbClr val="FF66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后</a:t>
            </a:r>
            <a:endParaRPr lang="zh-CN" altLang="en-US" dirty="0">
              <a:solidFill>
                <a:srgbClr val="FF6600"/>
              </a:solidFill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E8ECCE5E-23BF-9856-96DF-CCC891FDDEA2}"/>
              </a:ext>
            </a:extLst>
          </p:cNvPr>
          <p:cNvSpPr txBox="1"/>
          <p:nvPr/>
        </p:nvSpPr>
        <p:spPr>
          <a:xfrm>
            <a:off x="267858" y="756048"/>
            <a:ext cx="60949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dirty="0">
                <a:solidFill>
                  <a:srgbClr val="F0402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高斯峰谱线半高宽</a:t>
            </a:r>
            <a:r>
              <a:rPr lang="en-US" altLang="zh-CN" sz="1800" dirty="0">
                <a:solidFill>
                  <a:srgbClr val="F0402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FWHM=5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7C6AEC13-B9A2-A7B7-C944-64F48B34C682}"/>
              </a:ext>
            </a:extLst>
          </p:cNvPr>
          <p:cNvSpPr txBox="1"/>
          <p:nvPr/>
        </p:nvSpPr>
        <p:spPr>
          <a:xfrm>
            <a:off x="4210001" y="42095"/>
            <a:ext cx="614095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GE_CCD-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弹性峰矫正算法可靠性检验</a:t>
            </a:r>
          </a:p>
        </p:txBody>
      </p:sp>
    </p:spTree>
    <p:extLst>
      <p:ext uri="{BB962C8B-B14F-4D97-AF65-F5344CB8AC3E}">
        <p14:creationId xmlns:p14="http://schemas.microsoft.com/office/powerpoint/2010/main" val="30962599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>
            <a:extLst>
              <a:ext uri="{FF2B5EF4-FFF2-40B4-BE49-F238E27FC236}">
                <a16:creationId xmlns:a16="http://schemas.microsoft.com/office/drawing/2014/main" id="{4BA9839D-6CA7-3827-4F2C-7A66B7354AD1}"/>
              </a:ext>
            </a:extLst>
          </p:cNvPr>
          <p:cNvSpPr txBox="1"/>
          <p:nvPr/>
        </p:nvSpPr>
        <p:spPr>
          <a:xfrm>
            <a:off x="192718" y="2223327"/>
            <a:ext cx="27384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rgbClr val="F0402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b=-</a:t>
            </a:r>
            <a:r>
              <a:rPr lang="en-US" altLang="zh-CN" dirty="0">
                <a:solidFill>
                  <a:srgbClr val="F0402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(1</a:t>
            </a:r>
            <a:r>
              <a:rPr lang="en-US" altLang="zh-CN" sz="1800" dirty="0">
                <a:solidFill>
                  <a:srgbClr val="F0402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/57</a:t>
            </a:r>
            <a:r>
              <a:rPr lang="en-US" altLang="zh-CN" dirty="0">
                <a:solidFill>
                  <a:srgbClr val="F0402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/</a:t>
            </a:r>
            <a:r>
              <a:rPr lang="en-US" altLang="zh-CN" sz="1800" dirty="0">
                <a:solidFill>
                  <a:srgbClr val="F0402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0.05+0.001*j</a:t>
            </a:r>
            <a:r>
              <a:rPr lang="zh-CN" altLang="en-US" sz="1800" dirty="0">
                <a:solidFill>
                  <a:srgbClr val="F0402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）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026C17A1-D400-3766-3E63-C0AF84945478}"/>
                  </a:ext>
                </a:extLst>
              </p:cNvPr>
              <p:cNvSpPr txBox="1"/>
              <p:nvPr/>
            </p:nvSpPr>
            <p:spPr>
              <a:xfrm>
                <a:off x="7440449" y="2666475"/>
                <a:ext cx="547543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dirty="0">
                    <a:solidFill>
                      <a:srgbClr val="F0402E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算法拟合结果：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mtClean="0">
                        <a:latin typeface="Cambria Math" panose="02040503050406030204" pitchFamily="18" charset="0"/>
                      </a:rPr>
                      <m:t>FWHM</m:t>
                    </m:r>
                    <m:r>
                      <a:rPr lang="en-US" altLang="zh-CN" smtClean="0">
                        <a:latin typeface="Cambria Math" panose="02040503050406030204" pitchFamily="18" charset="0"/>
                      </a:rPr>
                      <m:t>=5.14±</m:t>
                    </m:r>
                    <m:r>
                      <m:rPr>
                        <m:nor/>
                      </m:rPr>
                      <a:rPr lang="en-US" altLang="zh-CN" dirty="0">
                        <a:latin typeface="Cambria Math" panose="02040503050406030204" pitchFamily="18" charset="0"/>
                      </a:rPr>
                      <m:t>0.0075</m:t>
                    </m:r>
                    <m:r>
                      <m:rPr>
                        <m:nor/>
                      </m:rPr>
                      <a:rPr lang="en-US" altLang="zh-CN" dirty="0">
                        <a:latin typeface="Cambria Math" panose="02040503050406030204" pitchFamily="18" charset="0"/>
                      </a:rPr>
                      <m:t>pixels</m:t>
                    </m:r>
                  </m:oMath>
                </a14:m>
                <a:endParaRPr lang="zh-CN" altLang="en-US" dirty="0">
                  <a:latin typeface="Cambria Math" panose="02040503050406030204" pitchFamily="18" charset="0"/>
                </a:endParaRP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026C17A1-D400-3766-3E63-C0AF849454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0449" y="2666475"/>
                <a:ext cx="5475435" cy="646331"/>
              </a:xfrm>
              <a:prstGeom prst="rect">
                <a:avLst/>
              </a:prstGeom>
              <a:blipFill>
                <a:blip r:embed="rId2"/>
                <a:stretch>
                  <a:fillRect l="-1002" t="-660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文本框 22">
            <a:extLst>
              <a:ext uri="{FF2B5EF4-FFF2-40B4-BE49-F238E27FC236}">
                <a16:creationId xmlns:a16="http://schemas.microsoft.com/office/drawing/2014/main" id="{36228E5C-418D-04B1-2289-7A52A1A8A47C}"/>
              </a:ext>
            </a:extLst>
          </p:cNvPr>
          <p:cNvSpPr txBox="1"/>
          <p:nvPr/>
        </p:nvSpPr>
        <p:spPr>
          <a:xfrm>
            <a:off x="7212921" y="3907557"/>
            <a:ext cx="36380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F0402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最佳结果：</a:t>
            </a:r>
            <a:r>
              <a:rPr lang="en-US" altLang="zh-CN" sz="1800" dirty="0">
                <a:solidFill>
                  <a:srgbClr val="F0402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b=</a:t>
            </a:r>
            <a:r>
              <a:rPr lang="zh-CN" altLang="en-US" sz="1800" dirty="0">
                <a:solidFill>
                  <a:srgbClr val="F0402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（</a:t>
            </a:r>
            <a:r>
              <a:rPr lang="en-US" altLang="zh-CN" sz="1800" dirty="0">
                <a:solidFill>
                  <a:srgbClr val="F0402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0.015+0.005*(2</a:t>
            </a:r>
            <a:r>
              <a:rPr lang="zh-CN" altLang="en-US" sz="1800" dirty="0">
                <a:solidFill>
                  <a:srgbClr val="F0402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）</a:t>
            </a:r>
            <a:endParaRPr lang="zh-CN" altLang="en-US" dirty="0"/>
          </a:p>
        </p:txBody>
      </p:sp>
      <p:cxnSp>
        <p:nvCxnSpPr>
          <p:cNvPr id="24" name="Straight Connector 4">
            <a:extLst>
              <a:ext uri="{FF2B5EF4-FFF2-40B4-BE49-F238E27FC236}">
                <a16:creationId xmlns:a16="http://schemas.microsoft.com/office/drawing/2014/main" id="{259DCBF0-68B1-C837-7462-957DC7F7EB54}"/>
              </a:ext>
            </a:extLst>
          </p:cNvPr>
          <p:cNvCxnSpPr/>
          <p:nvPr/>
        </p:nvCxnSpPr>
        <p:spPr>
          <a:xfrm>
            <a:off x="267858" y="609003"/>
            <a:ext cx="3376246" cy="0"/>
          </a:xfrm>
          <a:prstGeom prst="line">
            <a:avLst/>
          </a:prstGeom>
          <a:ln w="317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10">
            <a:extLst>
              <a:ext uri="{FF2B5EF4-FFF2-40B4-BE49-F238E27FC236}">
                <a16:creationId xmlns:a16="http://schemas.microsoft.com/office/drawing/2014/main" id="{23C8E282-AD39-31B8-AABE-B172EEADF5BD}"/>
              </a:ext>
            </a:extLst>
          </p:cNvPr>
          <p:cNvSpPr txBox="1"/>
          <p:nvPr/>
        </p:nvSpPr>
        <p:spPr>
          <a:xfrm>
            <a:off x="351693" y="90983"/>
            <a:ext cx="293292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00B0F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示例</a:t>
            </a:r>
            <a:r>
              <a:rPr lang="en-US" altLang="zh-CN" sz="2400" b="1" dirty="0">
                <a:solidFill>
                  <a:srgbClr val="00B0F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1:</a:t>
            </a:r>
            <a:r>
              <a:rPr lang="zh-CN" altLang="en-US" sz="2400" b="1" dirty="0">
                <a:solidFill>
                  <a:srgbClr val="00B0F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高斯峰矫正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18E1AD34-1E2F-2A77-7D38-A214AD3B3161}"/>
              </a:ext>
            </a:extLst>
          </p:cNvPr>
          <p:cNvSpPr txBox="1"/>
          <p:nvPr/>
        </p:nvSpPr>
        <p:spPr>
          <a:xfrm>
            <a:off x="155501" y="2640514"/>
            <a:ext cx="46932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F0402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j</a:t>
            </a:r>
            <a:r>
              <a:rPr lang="zh-CN" altLang="en-US" dirty="0">
                <a:solidFill>
                  <a:srgbClr val="F0402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取值变化</a:t>
            </a:r>
            <a:r>
              <a:rPr lang="zh-CN" altLang="en-US" sz="1800" dirty="0">
                <a:solidFill>
                  <a:srgbClr val="F0402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范围</a:t>
            </a:r>
            <a:r>
              <a:rPr lang="en-US" altLang="zh-CN" dirty="0">
                <a:solidFill>
                  <a:srgbClr val="F0402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[-4,-3,-2,-1,0,1,2,3,4] 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352D272-A7ED-0716-9EEB-39DC7C4096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82" y="2932425"/>
            <a:ext cx="6480000" cy="36450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555F40BC-3D8F-EED1-BA22-ED78A7AE32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053032"/>
            <a:ext cx="6480000" cy="3645000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D2D9345C-DAAE-8ED9-74D0-A0D2318AE900}"/>
              </a:ext>
            </a:extLst>
          </p:cNvPr>
          <p:cNvSpPr txBox="1"/>
          <p:nvPr/>
        </p:nvSpPr>
        <p:spPr>
          <a:xfrm>
            <a:off x="112382" y="838509"/>
            <a:ext cx="47794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Consolas" panose="020B0609020204030204" pitchFamily="49" charset="0"/>
              </a:rPr>
              <a:t>高斯峰为倾斜的直线</a:t>
            </a:r>
            <a:r>
              <a:rPr lang="zh-CN" altLang="en-US" sz="18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：</a:t>
            </a:r>
            <a:r>
              <a:rPr lang="en-US" altLang="zh-CN" sz="18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y=57*x-57000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6">
                <a:extLst>
                  <a:ext uri="{FF2B5EF4-FFF2-40B4-BE49-F238E27FC236}">
                    <a16:creationId xmlns:a16="http://schemas.microsoft.com/office/drawing/2014/main" id="{229FEF3A-4574-3AA8-FACA-BF9C351066CC}"/>
                  </a:ext>
                </a:extLst>
              </p:cNvPr>
              <p:cNvSpPr txBox="1"/>
              <p:nvPr/>
            </p:nvSpPr>
            <p:spPr>
              <a:xfrm>
                <a:off x="781896" y="1459801"/>
                <a:ext cx="247215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000" i="1" smtClean="0"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h𝑖𝑓𝑡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𝑝𝑖𝑥𝑒𝑙𝑠</m:t>
                      </m:r>
                      <m:r>
                        <a:rPr lang="en-US" altLang="zh-CN" sz="20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sz="2000" b="0" i="0" smtClean="0"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US" altLang="zh-CN" sz="2000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altLang="zh-CN" sz="2000" b="0" i="0" smtClean="0">
                          <a:latin typeface="Cambria Math" panose="02040503050406030204" pitchFamily="18" charset="0"/>
                        </a:rPr>
                        <m:t>bx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30" name="TextBox 26">
                <a:extLst>
                  <a:ext uri="{FF2B5EF4-FFF2-40B4-BE49-F238E27FC236}">
                    <a16:creationId xmlns:a16="http://schemas.microsoft.com/office/drawing/2014/main" id="{229FEF3A-4574-3AA8-FACA-BF9C351066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896" y="1459801"/>
                <a:ext cx="2472152" cy="307777"/>
              </a:xfrm>
              <a:prstGeom prst="rect">
                <a:avLst/>
              </a:prstGeom>
              <a:blipFill>
                <a:blip r:embed="rId5"/>
                <a:stretch>
                  <a:fillRect l="-493" r="-1724" b="-3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文本框 33">
            <a:extLst>
              <a:ext uri="{FF2B5EF4-FFF2-40B4-BE49-F238E27FC236}">
                <a16:creationId xmlns:a16="http://schemas.microsoft.com/office/drawing/2014/main" id="{3CEAF9E2-C303-7B7A-0A21-E56F7F8ABB1F}"/>
              </a:ext>
            </a:extLst>
          </p:cNvPr>
          <p:cNvSpPr txBox="1"/>
          <p:nvPr/>
        </p:nvSpPr>
        <p:spPr>
          <a:xfrm>
            <a:off x="112382" y="1146736"/>
            <a:ext cx="31329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Consolas" panose="020B0609020204030204" pitchFamily="49" charset="0"/>
              </a:rPr>
              <a:t>矫正只需要一次项</a:t>
            </a:r>
            <a:endParaRPr lang="zh-CN" altLang="en-US" dirty="0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412A87B7-3AC4-FD44-995D-AD1EF20B3D16}"/>
              </a:ext>
            </a:extLst>
          </p:cNvPr>
          <p:cNvSpPr txBox="1"/>
          <p:nvPr/>
        </p:nvSpPr>
        <p:spPr>
          <a:xfrm>
            <a:off x="0" y="1864247"/>
            <a:ext cx="547129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rgbClr val="00B0F0"/>
                </a:solidFill>
                <a:latin typeface="Consolas" panose="020B0609020204030204" pitchFamily="49" charset="0"/>
              </a:rPr>
              <a:t>（由于算法中</a:t>
            </a:r>
            <a:r>
              <a:rPr lang="en-US" altLang="zh-CN" sz="1400" dirty="0">
                <a:solidFill>
                  <a:srgbClr val="00B0F0"/>
                </a:solidFill>
                <a:latin typeface="Consolas" panose="020B0609020204030204" pitchFamily="49" charset="0"/>
              </a:rPr>
              <a:t>x</a:t>
            </a:r>
            <a:r>
              <a:rPr lang="zh-CN" altLang="en-US" sz="1400" dirty="0">
                <a:solidFill>
                  <a:srgbClr val="00B0F0"/>
                </a:solidFill>
                <a:latin typeface="Consolas" panose="020B0609020204030204" pitchFamily="49" charset="0"/>
              </a:rPr>
              <a:t>按照</a:t>
            </a:r>
            <a:r>
              <a:rPr lang="en-US" altLang="zh-CN" sz="1400" dirty="0">
                <a:solidFill>
                  <a:srgbClr val="00B0F0"/>
                </a:solidFill>
                <a:latin typeface="Consolas" panose="020B0609020204030204" pitchFamily="49" charset="0"/>
              </a:rPr>
              <a:t>0.05</a:t>
            </a:r>
            <a:r>
              <a:rPr lang="zh-CN" altLang="en-US" sz="1400" dirty="0">
                <a:solidFill>
                  <a:srgbClr val="00B0F0"/>
                </a:solidFill>
                <a:latin typeface="Consolas" panose="020B0609020204030204" pitchFamily="49" charset="0"/>
              </a:rPr>
              <a:t>的步长插值，所以</a:t>
            </a:r>
            <a:r>
              <a:rPr lang="en-US" altLang="zh-CN" sz="1400" dirty="0">
                <a:solidFill>
                  <a:srgbClr val="00B0F0"/>
                </a:solidFill>
                <a:latin typeface="Consolas" panose="020B0609020204030204" pitchFamily="49" charset="0"/>
              </a:rPr>
              <a:t>b</a:t>
            </a:r>
            <a:r>
              <a:rPr lang="zh-CN" altLang="en-US" sz="1400" dirty="0">
                <a:solidFill>
                  <a:srgbClr val="00B0F0"/>
                </a:solidFill>
                <a:latin typeface="Consolas" panose="020B0609020204030204" pitchFamily="49" charset="0"/>
              </a:rPr>
              <a:t>的标准值为</a:t>
            </a:r>
            <a:r>
              <a:rPr lang="en-US" altLang="zh-CN" sz="1400" dirty="0">
                <a:solidFill>
                  <a:srgbClr val="00B0F0"/>
                </a:solidFill>
                <a:latin typeface="Consolas" panose="020B0609020204030204" pitchFamily="49" charset="0"/>
              </a:rPr>
              <a:t>1/57/0.05</a:t>
            </a:r>
            <a:r>
              <a:rPr lang="zh-CN" altLang="en-US" sz="1400" dirty="0">
                <a:solidFill>
                  <a:srgbClr val="00B0F0"/>
                </a:solidFill>
                <a:latin typeface="Consolas" panose="020B0609020204030204" pitchFamily="49" charset="0"/>
              </a:rPr>
              <a:t>）</a:t>
            </a:r>
            <a:endParaRPr lang="zh-CN" altLang="en-US" sz="1400" dirty="0">
              <a:solidFill>
                <a:srgbClr val="00B0F0"/>
              </a:solidFill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DC424779-9F73-2BBA-54B5-786921117BCD}"/>
              </a:ext>
            </a:extLst>
          </p:cNvPr>
          <p:cNvSpPr txBox="1"/>
          <p:nvPr/>
        </p:nvSpPr>
        <p:spPr>
          <a:xfrm>
            <a:off x="7465117" y="3039957"/>
            <a:ext cx="62988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F0402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同标准值</a:t>
            </a:r>
            <a:r>
              <a:rPr lang="en-US" altLang="zh-CN" dirty="0">
                <a:solidFill>
                  <a:srgbClr val="F0402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=5pixels</a:t>
            </a:r>
            <a:r>
              <a:rPr lang="zh-CN" altLang="en-US" dirty="0">
                <a:solidFill>
                  <a:srgbClr val="F0402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的误差为</a:t>
            </a:r>
            <a:r>
              <a:rPr lang="en-US" altLang="zh-CN" dirty="0">
                <a:solidFill>
                  <a:srgbClr val="F0402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2.8%</a:t>
            </a:r>
            <a:endParaRPr lang="zh-CN" altLang="en-US" dirty="0"/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B3AF40A6-C8B6-CC9F-60E5-69F4963BDA02}"/>
              </a:ext>
            </a:extLst>
          </p:cNvPr>
          <p:cNvSpPr txBox="1"/>
          <p:nvPr/>
        </p:nvSpPr>
        <p:spPr>
          <a:xfrm>
            <a:off x="4210001" y="42095"/>
            <a:ext cx="614095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GE_CCD-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弹性峰矫正算法可靠性检验</a:t>
            </a:r>
          </a:p>
        </p:txBody>
      </p:sp>
    </p:spTree>
    <p:extLst>
      <p:ext uri="{BB962C8B-B14F-4D97-AF65-F5344CB8AC3E}">
        <p14:creationId xmlns:p14="http://schemas.microsoft.com/office/powerpoint/2010/main" val="33300239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89D31A29-8090-E38F-3C4C-EC4C5B1715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2" name="Straight Connector 4">
            <a:extLst>
              <a:ext uri="{FF2B5EF4-FFF2-40B4-BE49-F238E27FC236}">
                <a16:creationId xmlns:a16="http://schemas.microsoft.com/office/drawing/2014/main" id="{C257F13B-1BB6-2096-03E4-2F2C1DEE5DAE}"/>
              </a:ext>
            </a:extLst>
          </p:cNvPr>
          <p:cNvCxnSpPr/>
          <p:nvPr/>
        </p:nvCxnSpPr>
        <p:spPr>
          <a:xfrm>
            <a:off x="267858" y="609003"/>
            <a:ext cx="3376246" cy="0"/>
          </a:xfrm>
          <a:prstGeom prst="line">
            <a:avLst/>
          </a:prstGeom>
          <a:ln w="317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10">
            <a:extLst>
              <a:ext uri="{FF2B5EF4-FFF2-40B4-BE49-F238E27FC236}">
                <a16:creationId xmlns:a16="http://schemas.microsoft.com/office/drawing/2014/main" id="{E38B6B38-AC29-DC5A-70A4-47026375685B}"/>
              </a:ext>
            </a:extLst>
          </p:cNvPr>
          <p:cNvSpPr txBox="1"/>
          <p:nvPr/>
        </p:nvSpPr>
        <p:spPr>
          <a:xfrm>
            <a:off x="351692" y="90983"/>
            <a:ext cx="350661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00B0F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测试</a:t>
            </a:r>
            <a:r>
              <a:rPr lang="en-US" altLang="zh-CN" sz="2400" b="1" dirty="0">
                <a:solidFill>
                  <a:srgbClr val="00B0F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2:</a:t>
            </a:r>
            <a:r>
              <a:rPr lang="zh-CN" altLang="en-US" sz="2400" b="1" dirty="0">
                <a:solidFill>
                  <a:srgbClr val="00B0F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标准</a:t>
            </a:r>
            <a:r>
              <a:rPr lang="en-US" altLang="zh-CN" sz="2400" b="1" dirty="0">
                <a:solidFill>
                  <a:srgbClr val="00B0F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Gauss</a:t>
            </a:r>
            <a:r>
              <a:rPr lang="zh-CN" altLang="en-US" sz="2400" b="1" dirty="0">
                <a:solidFill>
                  <a:srgbClr val="00B0F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峰数据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8DD770D-B628-9B10-0911-FC6E7B4F2AA3}"/>
              </a:ext>
            </a:extLst>
          </p:cNvPr>
          <p:cNvSpPr txBox="1"/>
          <p:nvPr/>
        </p:nvSpPr>
        <p:spPr>
          <a:xfrm>
            <a:off x="1633317" y="3792261"/>
            <a:ext cx="22249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dirty="0">
                <a:solidFill>
                  <a:srgbClr val="00B0F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所有行直接叠加</a:t>
            </a:r>
            <a:endParaRPr lang="zh-CN" altLang="en-US" dirty="0">
              <a:solidFill>
                <a:srgbClr val="00B0F0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8A3929D-A2D6-AFA9-A5CF-A0773A654154}"/>
              </a:ext>
            </a:extLst>
          </p:cNvPr>
          <p:cNvSpPr txBox="1"/>
          <p:nvPr/>
        </p:nvSpPr>
        <p:spPr>
          <a:xfrm>
            <a:off x="6767527" y="822854"/>
            <a:ext cx="22249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00B0F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所有列直接叠加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3FB3A9D-E05A-3DBA-8528-19E0014BF932}"/>
              </a:ext>
            </a:extLst>
          </p:cNvPr>
          <p:cNvSpPr txBox="1"/>
          <p:nvPr/>
        </p:nvSpPr>
        <p:spPr>
          <a:xfrm>
            <a:off x="124341" y="1015089"/>
            <a:ext cx="2309674" cy="138499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rgbClr val="00B0F0"/>
                </a:solidFill>
              </a:rPr>
              <a:t>标准的高斯峰谱线</a:t>
            </a:r>
            <a:endParaRPr lang="en-US" altLang="zh-CN" sz="1400" b="1" dirty="0">
              <a:solidFill>
                <a:srgbClr val="00B0F0"/>
              </a:solidFill>
            </a:endParaRPr>
          </a:p>
          <a:p>
            <a:r>
              <a:rPr lang="zh-CN" altLang="en-US" sz="1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沿斜线：</a:t>
            </a:r>
            <a:endParaRPr lang="en-US" altLang="zh-CN" sz="1400" b="0" dirty="0">
              <a:solidFill>
                <a:srgbClr val="FF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y=57*x-57000</a:t>
            </a:r>
            <a:r>
              <a:rPr lang="zh-CN" altLang="en-US" sz="1400" dirty="0">
                <a:solidFill>
                  <a:srgbClr val="FF0000"/>
                </a:solidFill>
                <a:latin typeface="Consolas" panose="020B0609020204030204" pitchFamily="49" charset="0"/>
              </a:rPr>
              <a:t>呈</a:t>
            </a:r>
            <a:r>
              <a:rPr lang="zh-CN" altLang="en-US" sz="1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正态分布</a:t>
            </a:r>
            <a:endParaRPr lang="en-US" altLang="zh-CN" sz="1400" b="0" dirty="0">
              <a:solidFill>
                <a:srgbClr val="FF0000"/>
              </a:solidFill>
              <a:effectLst/>
              <a:latin typeface="Consolas" panose="020B0609020204030204" pitchFamily="49" charset="0"/>
            </a:endParaRPr>
          </a:p>
          <a:p>
            <a:r>
              <a:rPr lang="zh-CN" altLang="en-US" sz="1400" dirty="0"/>
              <a:t>半高宽</a:t>
            </a:r>
            <a:r>
              <a:rPr lang="en-US" altLang="zh-CN" sz="1400" dirty="0"/>
              <a:t>FWHM=5</a:t>
            </a:r>
          </a:p>
          <a:p>
            <a:r>
              <a:rPr lang="zh-CN" altLang="en-US" sz="1400" dirty="0"/>
              <a:t>倾斜的背底</a:t>
            </a:r>
            <a:endParaRPr lang="en-US" altLang="zh-CN" sz="1400" dirty="0"/>
          </a:p>
          <a:p>
            <a:r>
              <a:rPr lang="zh-CN" altLang="en-US" sz="1400" b="1" dirty="0">
                <a:solidFill>
                  <a:srgbClr val="FF0000"/>
                </a:solidFill>
              </a:rPr>
              <a:t>添加了随机噪声</a:t>
            </a:r>
            <a:r>
              <a:rPr lang="en-US" altLang="zh-CN" sz="1400" b="1" dirty="0">
                <a:solidFill>
                  <a:srgbClr val="FF0000"/>
                </a:solidFill>
              </a:rPr>
              <a:t>(0~100)</a:t>
            </a:r>
            <a:endParaRPr lang="zh-CN" altLang="en-US" sz="1400" b="1" dirty="0">
              <a:solidFill>
                <a:srgbClr val="FF0000"/>
              </a:solidFill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7A451B84-8C8D-24BA-7602-C22B21DC118B}"/>
              </a:ext>
            </a:extLst>
          </p:cNvPr>
          <p:cNvSpPr txBox="1"/>
          <p:nvPr/>
        </p:nvSpPr>
        <p:spPr>
          <a:xfrm>
            <a:off x="4210001" y="42095"/>
            <a:ext cx="614095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GE_CCD-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弹性峰拟合算法可靠性检验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39BF9C7-04C9-7CD6-E88B-8E8BE52989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9873" y="3722231"/>
            <a:ext cx="3010320" cy="2781688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005C76BB-3A84-9F38-B3F5-67793B0729D8}"/>
              </a:ext>
            </a:extLst>
          </p:cNvPr>
          <p:cNvSpPr txBox="1"/>
          <p:nvPr/>
        </p:nvSpPr>
        <p:spPr>
          <a:xfrm>
            <a:off x="7915587" y="3621223"/>
            <a:ext cx="275460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b="0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局部放大后的</a:t>
            </a:r>
            <a:r>
              <a:rPr lang="en-US" altLang="zh-CN" sz="1600" b="0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Gauss</a:t>
            </a:r>
            <a:r>
              <a:rPr lang="zh-CN" altLang="en-US" sz="1600" b="0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峰谱线</a:t>
            </a:r>
            <a:endParaRPr lang="en-US" altLang="zh-CN" sz="1600" b="0" dirty="0">
              <a:solidFill>
                <a:srgbClr val="FF0000"/>
              </a:solidFill>
              <a:effectLst/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515860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365A25A8-EEED-840B-BC18-80EB00FB33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6" name="Straight Connector 4">
            <a:extLst>
              <a:ext uri="{FF2B5EF4-FFF2-40B4-BE49-F238E27FC236}">
                <a16:creationId xmlns:a16="http://schemas.microsoft.com/office/drawing/2014/main" id="{1657225F-990E-2887-70DB-466203FA8DC5}"/>
              </a:ext>
            </a:extLst>
          </p:cNvPr>
          <p:cNvCxnSpPr/>
          <p:nvPr/>
        </p:nvCxnSpPr>
        <p:spPr>
          <a:xfrm>
            <a:off x="267858" y="609003"/>
            <a:ext cx="3376246" cy="0"/>
          </a:xfrm>
          <a:prstGeom prst="line">
            <a:avLst/>
          </a:prstGeom>
          <a:ln w="317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10">
            <a:extLst>
              <a:ext uri="{FF2B5EF4-FFF2-40B4-BE49-F238E27FC236}">
                <a16:creationId xmlns:a16="http://schemas.microsoft.com/office/drawing/2014/main" id="{F66EB6BD-BC31-1D0F-EDD3-979D08158E19}"/>
              </a:ext>
            </a:extLst>
          </p:cNvPr>
          <p:cNvSpPr txBox="1"/>
          <p:nvPr/>
        </p:nvSpPr>
        <p:spPr>
          <a:xfrm>
            <a:off x="125392" y="100623"/>
            <a:ext cx="386537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00B0F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测试</a:t>
            </a:r>
            <a:r>
              <a:rPr lang="en-US" altLang="zh-CN" sz="2400" b="1" dirty="0">
                <a:solidFill>
                  <a:srgbClr val="00B0F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2:</a:t>
            </a:r>
            <a:r>
              <a:rPr lang="zh-CN" altLang="en-US" sz="2400" b="1" dirty="0">
                <a:solidFill>
                  <a:srgbClr val="00B0F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图像降噪和背底消除</a:t>
            </a:r>
          </a:p>
        </p:txBody>
      </p:sp>
      <p:sp>
        <p:nvSpPr>
          <p:cNvPr id="8" name="TextBox 31">
            <a:extLst>
              <a:ext uri="{FF2B5EF4-FFF2-40B4-BE49-F238E27FC236}">
                <a16:creationId xmlns:a16="http://schemas.microsoft.com/office/drawing/2014/main" id="{24A9B3D9-7C0E-85BD-81FE-B0F3064D48B4}"/>
              </a:ext>
            </a:extLst>
          </p:cNvPr>
          <p:cNvSpPr txBox="1"/>
          <p:nvPr/>
        </p:nvSpPr>
        <p:spPr>
          <a:xfrm>
            <a:off x="2498122" y="3059266"/>
            <a:ext cx="12970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1" dirty="0">
                <a:solidFill>
                  <a:srgbClr val="FF66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截取数据</a:t>
            </a:r>
            <a:endParaRPr lang="zh-CN" altLang="en-US" dirty="0">
              <a:solidFill>
                <a:srgbClr val="FF6600"/>
              </a:solidFill>
            </a:endParaRPr>
          </a:p>
        </p:txBody>
      </p:sp>
      <p:sp>
        <p:nvSpPr>
          <p:cNvPr id="9" name="TextBox 32">
            <a:extLst>
              <a:ext uri="{FF2B5EF4-FFF2-40B4-BE49-F238E27FC236}">
                <a16:creationId xmlns:a16="http://schemas.microsoft.com/office/drawing/2014/main" id="{B94980B8-750D-DA06-96D8-2D5E633DD950}"/>
              </a:ext>
            </a:extLst>
          </p:cNvPr>
          <p:cNvSpPr txBox="1"/>
          <p:nvPr/>
        </p:nvSpPr>
        <p:spPr>
          <a:xfrm>
            <a:off x="5835186" y="3126882"/>
            <a:ext cx="14037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1" dirty="0">
                <a:solidFill>
                  <a:srgbClr val="FF66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中值滤波后</a:t>
            </a:r>
            <a:endParaRPr lang="zh-CN" altLang="en-US" dirty="0">
              <a:solidFill>
                <a:srgbClr val="FF6600"/>
              </a:solidFill>
            </a:endParaRPr>
          </a:p>
        </p:txBody>
      </p:sp>
      <p:sp>
        <p:nvSpPr>
          <p:cNvPr id="10" name="TextBox 33">
            <a:extLst>
              <a:ext uri="{FF2B5EF4-FFF2-40B4-BE49-F238E27FC236}">
                <a16:creationId xmlns:a16="http://schemas.microsoft.com/office/drawing/2014/main" id="{9833819D-B566-DA39-57EF-58A143437382}"/>
              </a:ext>
            </a:extLst>
          </p:cNvPr>
          <p:cNvSpPr txBox="1"/>
          <p:nvPr/>
        </p:nvSpPr>
        <p:spPr>
          <a:xfrm>
            <a:off x="9193442" y="3126882"/>
            <a:ext cx="18189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FF66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线性背底扣除</a:t>
            </a:r>
            <a:r>
              <a:rPr lang="zh-CN" altLang="en-US" sz="1800" b="1" dirty="0">
                <a:solidFill>
                  <a:srgbClr val="FF66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后</a:t>
            </a:r>
            <a:endParaRPr lang="zh-CN" altLang="en-US" dirty="0">
              <a:solidFill>
                <a:srgbClr val="FF6600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861164D-D30B-DC34-1EBE-BA9492351897}"/>
              </a:ext>
            </a:extLst>
          </p:cNvPr>
          <p:cNvSpPr txBox="1"/>
          <p:nvPr/>
        </p:nvSpPr>
        <p:spPr>
          <a:xfrm>
            <a:off x="267858" y="756048"/>
            <a:ext cx="60949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dirty="0">
                <a:solidFill>
                  <a:srgbClr val="F0402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高斯峰谱线半高宽</a:t>
            </a:r>
            <a:r>
              <a:rPr lang="en-US" altLang="zh-CN" sz="1800" dirty="0">
                <a:solidFill>
                  <a:srgbClr val="F0402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FWHM=5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7F0E0426-CA93-CB9C-BC63-0B39CAA4F5BE}"/>
              </a:ext>
            </a:extLst>
          </p:cNvPr>
          <p:cNvSpPr txBox="1"/>
          <p:nvPr/>
        </p:nvSpPr>
        <p:spPr>
          <a:xfrm>
            <a:off x="4210001" y="42095"/>
            <a:ext cx="614095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GE_CCD-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弹性峰矫正算法可靠性检验</a:t>
            </a:r>
          </a:p>
        </p:txBody>
      </p:sp>
    </p:spTree>
    <p:extLst>
      <p:ext uri="{BB962C8B-B14F-4D97-AF65-F5344CB8AC3E}">
        <p14:creationId xmlns:p14="http://schemas.microsoft.com/office/powerpoint/2010/main" val="16042111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8EBC089-79F5-4371-1089-BCC40B49C9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2193" y="3039957"/>
            <a:ext cx="6480000" cy="3645000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4BA9839D-6CA7-3827-4F2C-7A66B7354AD1}"/>
              </a:ext>
            </a:extLst>
          </p:cNvPr>
          <p:cNvSpPr txBox="1"/>
          <p:nvPr/>
        </p:nvSpPr>
        <p:spPr>
          <a:xfrm>
            <a:off x="192718" y="2223327"/>
            <a:ext cx="27384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rgbClr val="F0402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b=-</a:t>
            </a:r>
            <a:r>
              <a:rPr lang="en-US" altLang="zh-CN" dirty="0">
                <a:solidFill>
                  <a:srgbClr val="F0402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(1</a:t>
            </a:r>
            <a:r>
              <a:rPr lang="en-US" altLang="zh-CN" sz="1800" dirty="0">
                <a:solidFill>
                  <a:srgbClr val="F0402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/57</a:t>
            </a:r>
            <a:r>
              <a:rPr lang="en-US" altLang="zh-CN" dirty="0">
                <a:solidFill>
                  <a:srgbClr val="F0402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/</a:t>
            </a:r>
            <a:r>
              <a:rPr lang="en-US" altLang="zh-CN" sz="1800" dirty="0">
                <a:solidFill>
                  <a:srgbClr val="F0402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0.05+0.001*j</a:t>
            </a:r>
            <a:r>
              <a:rPr lang="zh-CN" altLang="en-US" sz="1800" dirty="0">
                <a:solidFill>
                  <a:srgbClr val="F0402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）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026C17A1-D400-3766-3E63-C0AF84945478}"/>
                  </a:ext>
                </a:extLst>
              </p:cNvPr>
              <p:cNvSpPr txBox="1"/>
              <p:nvPr/>
            </p:nvSpPr>
            <p:spPr>
              <a:xfrm>
                <a:off x="7440449" y="2666475"/>
                <a:ext cx="547543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dirty="0">
                    <a:solidFill>
                      <a:srgbClr val="F0402E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算法拟合结果：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mtClean="0">
                        <a:latin typeface="Cambria Math" panose="02040503050406030204" pitchFamily="18" charset="0"/>
                      </a:rPr>
                      <m:t>FWHM</m:t>
                    </m:r>
                    <m:r>
                      <a:rPr lang="en-US" altLang="zh-CN" smtClean="0">
                        <a:latin typeface="Cambria Math" panose="02040503050406030204" pitchFamily="18" charset="0"/>
                      </a:rPr>
                      <m:t>=5.40±</m:t>
                    </m:r>
                    <m:r>
                      <m:rPr>
                        <m:nor/>
                      </m:rPr>
                      <a:rPr lang="en-US" altLang="zh-CN" dirty="0">
                        <a:latin typeface="Cambria Math" panose="02040503050406030204" pitchFamily="18" charset="0"/>
                      </a:rPr>
                      <m:t>0.0</m:t>
                    </m:r>
                    <m:r>
                      <m:rPr>
                        <m:nor/>
                      </m:rPr>
                      <a:rPr lang="en-US" altLang="zh-CN" b="0" i="0" dirty="0" smtClean="0">
                        <a:latin typeface="Cambria Math" panose="02040503050406030204" pitchFamily="18" charset="0"/>
                      </a:rPr>
                      <m:t>1</m:t>
                    </m:r>
                    <m:r>
                      <m:rPr>
                        <m:nor/>
                      </m:rPr>
                      <a:rPr lang="en-US" altLang="zh-CN" dirty="0">
                        <a:latin typeface="Cambria Math" panose="02040503050406030204" pitchFamily="18" charset="0"/>
                      </a:rPr>
                      <m:t>pixels</m:t>
                    </m:r>
                  </m:oMath>
                </a14:m>
                <a:endParaRPr lang="zh-CN" altLang="en-US" dirty="0">
                  <a:latin typeface="Cambria Math" panose="02040503050406030204" pitchFamily="18" charset="0"/>
                </a:endParaRP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026C17A1-D400-3766-3E63-C0AF849454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0449" y="2666475"/>
                <a:ext cx="5475435" cy="646331"/>
              </a:xfrm>
              <a:prstGeom prst="rect">
                <a:avLst/>
              </a:prstGeom>
              <a:blipFill>
                <a:blip r:embed="rId3"/>
                <a:stretch>
                  <a:fillRect l="-1002" t="-660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Connector 4">
            <a:extLst>
              <a:ext uri="{FF2B5EF4-FFF2-40B4-BE49-F238E27FC236}">
                <a16:creationId xmlns:a16="http://schemas.microsoft.com/office/drawing/2014/main" id="{259DCBF0-68B1-C837-7462-957DC7F7EB54}"/>
              </a:ext>
            </a:extLst>
          </p:cNvPr>
          <p:cNvCxnSpPr/>
          <p:nvPr/>
        </p:nvCxnSpPr>
        <p:spPr>
          <a:xfrm>
            <a:off x="267858" y="609003"/>
            <a:ext cx="3376246" cy="0"/>
          </a:xfrm>
          <a:prstGeom prst="line">
            <a:avLst/>
          </a:prstGeom>
          <a:ln w="317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10">
            <a:extLst>
              <a:ext uri="{FF2B5EF4-FFF2-40B4-BE49-F238E27FC236}">
                <a16:creationId xmlns:a16="http://schemas.microsoft.com/office/drawing/2014/main" id="{23C8E282-AD39-31B8-AABE-B172EEADF5BD}"/>
              </a:ext>
            </a:extLst>
          </p:cNvPr>
          <p:cNvSpPr txBox="1"/>
          <p:nvPr/>
        </p:nvSpPr>
        <p:spPr>
          <a:xfrm>
            <a:off x="351693" y="90983"/>
            <a:ext cx="293292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00B0F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测试</a:t>
            </a:r>
            <a:r>
              <a:rPr lang="en-US" altLang="zh-CN" sz="2400" b="1" dirty="0">
                <a:solidFill>
                  <a:srgbClr val="00B0F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2:</a:t>
            </a:r>
            <a:r>
              <a:rPr lang="zh-CN" altLang="en-US" sz="2400" b="1" dirty="0">
                <a:solidFill>
                  <a:srgbClr val="00B0F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高斯峰矫正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18E1AD34-1E2F-2A77-7D38-A214AD3B3161}"/>
              </a:ext>
            </a:extLst>
          </p:cNvPr>
          <p:cNvSpPr txBox="1"/>
          <p:nvPr/>
        </p:nvSpPr>
        <p:spPr>
          <a:xfrm>
            <a:off x="155501" y="2640514"/>
            <a:ext cx="46932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F0402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j</a:t>
            </a:r>
            <a:r>
              <a:rPr lang="zh-CN" altLang="en-US" dirty="0">
                <a:solidFill>
                  <a:srgbClr val="F0402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取值变化</a:t>
            </a:r>
            <a:r>
              <a:rPr lang="zh-CN" altLang="en-US" sz="1800" dirty="0">
                <a:solidFill>
                  <a:srgbClr val="F0402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范围</a:t>
            </a:r>
            <a:r>
              <a:rPr lang="en-US" altLang="zh-CN" dirty="0">
                <a:solidFill>
                  <a:srgbClr val="F0402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[-4,-3,-2,-1,0,1,2,3,4] </a:t>
            </a:r>
            <a:endParaRPr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D2D9345C-DAAE-8ED9-74D0-A0D2318AE900}"/>
              </a:ext>
            </a:extLst>
          </p:cNvPr>
          <p:cNvSpPr txBox="1"/>
          <p:nvPr/>
        </p:nvSpPr>
        <p:spPr>
          <a:xfrm>
            <a:off x="112382" y="838509"/>
            <a:ext cx="47794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Consolas" panose="020B0609020204030204" pitchFamily="49" charset="0"/>
              </a:rPr>
              <a:t>高斯峰为倾斜的直线</a:t>
            </a:r>
            <a:r>
              <a:rPr lang="zh-CN" altLang="en-US" sz="18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：</a:t>
            </a:r>
            <a:r>
              <a:rPr lang="en-US" altLang="zh-CN" sz="18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y=57*x-57000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6">
                <a:extLst>
                  <a:ext uri="{FF2B5EF4-FFF2-40B4-BE49-F238E27FC236}">
                    <a16:creationId xmlns:a16="http://schemas.microsoft.com/office/drawing/2014/main" id="{229FEF3A-4574-3AA8-FACA-BF9C351066CC}"/>
                  </a:ext>
                </a:extLst>
              </p:cNvPr>
              <p:cNvSpPr txBox="1"/>
              <p:nvPr/>
            </p:nvSpPr>
            <p:spPr>
              <a:xfrm>
                <a:off x="781896" y="1459801"/>
                <a:ext cx="247215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000" i="1" smtClean="0"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h𝑖𝑓𝑡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𝑝𝑖𝑥𝑒𝑙𝑠</m:t>
                      </m:r>
                      <m:r>
                        <a:rPr lang="en-US" altLang="zh-CN" sz="20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sz="2000" b="0" i="0" smtClean="0"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US" altLang="zh-CN" sz="2000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altLang="zh-CN" sz="2000" b="0" i="0" smtClean="0">
                          <a:latin typeface="Cambria Math" panose="02040503050406030204" pitchFamily="18" charset="0"/>
                        </a:rPr>
                        <m:t>bx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30" name="TextBox 26">
                <a:extLst>
                  <a:ext uri="{FF2B5EF4-FFF2-40B4-BE49-F238E27FC236}">
                    <a16:creationId xmlns:a16="http://schemas.microsoft.com/office/drawing/2014/main" id="{229FEF3A-4574-3AA8-FACA-BF9C351066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896" y="1459801"/>
                <a:ext cx="2472152" cy="307777"/>
              </a:xfrm>
              <a:prstGeom prst="rect">
                <a:avLst/>
              </a:prstGeom>
              <a:blipFill>
                <a:blip r:embed="rId4"/>
                <a:stretch>
                  <a:fillRect l="-493" r="-1724" b="-3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文本框 33">
            <a:extLst>
              <a:ext uri="{FF2B5EF4-FFF2-40B4-BE49-F238E27FC236}">
                <a16:creationId xmlns:a16="http://schemas.microsoft.com/office/drawing/2014/main" id="{3CEAF9E2-C303-7B7A-0A21-E56F7F8ABB1F}"/>
              </a:ext>
            </a:extLst>
          </p:cNvPr>
          <p:cNvSpPr txBox="1"/>
          <p:nvPr/>
        </p:nvSpPr>
        <p:spPr>
          <a:xfrm>
            <a:off x="112382" y="1146736"/>
            <a:ext cx="31329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Consolas" panose="020B0609020204030204" pitchFamily="49" charset="0"/>
              </a:rPr>
              <a:t>矫正只需要一次项</a:t>
            </a:r>
            <a:endParaRPr lang="zh-CN" altLang="en-US" dirty="0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412A87B7-3AC4-FD44-995D-AD1EF20B3D16}"/>
              </a:ext>
            </a:extLst>
          </p:cNvPr>
          <p:cNvSpPr txBox="1"/>
          <p:nvPr/>
        </p:nvSpPr>
        <p:spPr>
          <a:xfrm>
            <a:off x="0" y="1864247"/>
            <a:ext cx="547129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rgbClr val="00B0F0"/>
                </a:solidFill>
                <a:latin typeface="Consolas" panose="020B0609020204030204" pitchFamily="49" charset="0"/>
              </a:rPr>
              <a:t>（由于算法中</a:t>
            </a:r>
            <a:r>
              <a:rPr lang="en-US" altLang="zh-CN" sz="1400" dirty="0">
                <a:solidFill>
                  <a:srgbClr val="00B0F0"/>
                </a:solidFill>
                <a:latin typeface="Consolas" panose="020B0609020204030204" pitchFamily="49" charset="0"/>
              </a:rPr>
              <a:t>x</a:t>
            </a:r>
            <a:r>
              <a:rPr lang="zh-CN" altLang="en-US" sz="1400" dirty="0">
                <a:solidFill>
                  <a:srgbClr val="00B0F0"/>
                </a:solidFill>
                <a:latin typeface="Consolas" panose="020B0609020204030204" pitchFamily="49" charset="0"/>
              </a:rPr>
              <a:t>按照</a:t>
            </a:r>
            <a:r>
              <a:rPr lang="en-US" altLang="zh-CN" sz="1400" dirty="0">
                <a:solidFill>
                  <a:srgbClr val="00B0F0"/>
                </a:solidFill>
                <a:latin typeface="Consolas" panose="020B0609020204030204" pitchFamily="49" charset="0"/>
              </a:rPr>
              <a:t>0.05</a:t>
            </a:r>
            <a:r>
              <a:rPr lang="zh-CN" altLang="en-US" sz="1400" dirty="0">
                <a:solidFill>
                  <a:srgbClr val="00B0F0"/>
                </a:solidFill>
                <a:latin typeface="Consolas" panose="020B0609020204030204" pitchFamily="49" charset="0"/>
              </a:rPr>
              <a:t>的步长插值，所以</a:t>
            </a:r>
            <a:r>
              <a:rPr lang="en-US" altLang="zh-CN" sz="1400" dirty="0">
                <a:solidFill>
                  <a:srgbClr val="00B0F0"/>
                </a:solidFill>
                <a:latin typeface="Consolas" panose="020B0609020204030204" pitchFamily="49" charset="0"/>
              </a:rPr>
              <a:t>b</a:t>
            </a:r>
            <a:r>
              <a:rPr lang="zh-CN" altLang="en-US" sz="1400" dirty="0">
                <a:solidFill>
                  <a:srgbClr val="00B0F0"/>
                </a:solidFill>
                <a:latin typeface="Consolas" panose="020B0609020204030204" pitchFamily="49" charset="0"/>
              </a:rPr>
              <a:t>的标准值为</a:t>
            </a:r>
            <a:r>
              <a:rPr lang="en-US" altLang="zh-CN" sz="1400" dirty="0">
                <a:solidFill>
                  <a:srgbClr val="00B0F0"/>
                </a:solidFill>
                <a:latin typeface="Consolas" panose="020B0609020204030204" pitchFamily="49" charset="0"/>
              </a:rPr>
              <a:t>1/57/0.05</a:t>
            </a:r>
            <a:r>
              <a:rPr lang="zh-CN" altLang="en-US" sz="1400" dirty="0">
                <a:solidFill>
                  <a:srgbClr val="00B0F0"/>
                </a:solidFill>
                <a:latin typeface="Consolas" panose="020B0609020204030204" pitchFamily="49" charset="0"/>
              </a:rPr>
              <a:t>）</a:t>
            </a:r>
            <a:endParaRPr lang="zh-CN" altLang="en-US" sz="1400" dirty="0">
              <a:solidFill>
                <a:srgbClr val="00B0F0"/>
              </a:solidFill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DC424779-9F73-2BBA-54B5-786921117BCD}"/>
              </a:ext>
            </a:extLst>
          </p:cNvPr>
          <p:cNvSpPr txBox="1"/>
          <p:nvPr/>
        </p:nvSpPr>
        <p:spPr>
          <a:xfrm>
            <a:off x="7465117" y="3039957"/>
            <a:ext cx="62988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F0402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同标准值</a:t>
            </a:r>
            <a:r>
              <a:rPr lang="en-US" altLang="zh-CN" dirty="0">
                <a:solidFill>
                  <a:srgbClr val="F0402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=5pixels</a:t>
            </a:r>
            <a:r>
              <a:rPr lang="zh-CN" altLang="en-US" dirty="0">
                <a:solidFill>
                  <a:srgbClr val="F0402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的误差为</a:t>
            </a:r>
            <a:r>
              <a:rPr lang="en-US" altLang="zh-CN" dirty="0">
                <a:solidFill>
                  <a:srgbClr val="F0402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8%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F6C0F95-4E2A-C841-9489-904FF892CF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21449"/>
            <a:ext cx="6480000" cy="3645000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A42CC800-C213-7528-816B-F62A9EED72FB}"/>
              </a:ext>
            </a:extLst>
          </p:cNvPr>
          <p:cNvSpPr txBox="1"/>
          <p:nvPr/>
        </p:nvSpPr>
        <p:spPr>
          <a:xfrm>
            <a:off x="4210001" y="42095"/>
            <a:ext cx="614095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GE_CCD-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弹性峰矫正算法可靠性检验</a:t>
            </a:r>
          </a:p>
        </p:txBody>
      </p:sp>
    </p:spTree>
    <p:extLst>
      <p:ext uri="{BB962C8B-B14F-4D97-AF65-F5344CB8AC3E}">
        <p14:creationId xmlns:p14="http://schemas.microsoft.com/office/powerpoint/2010/main" val="42725464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A79B6C0C-D98A-170B-DFE5-76F74B1691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2" name="Straight Connector 4">
            <a:extLst>
              <a:ext uri="{FF2B5EF4-FFF2-40B4-BE49-F238E27FC236}">
                <a16:creationId xmlns:a16="http://schemas.microsoft.com/office/drawing/2014/main" id="{C257F13B-1BB6-2096-03E4-2F2C1DEE5DAE}"/>
              </a:ext>
            </a:extLst>
          </p:cNvPr>
          <p:cNvCxnSpPr/>
          <p:nvPr/>
        </p:nvCxnSpPr>
        <p:spPr>
          <a:xfrm>
            <a:off x="267858" y="609003"/>
            <a:ext cx="3376246" cy="0"/>
          </a:xfrm>
          <a:prstGeom prst="line">
            <a:avLst/>
          </a:prstGeom>
          <a:ln w="317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10">
            <a:extLst>
              <a:ext uri="{FF2B5EF4-FFF2-40B4-BE49-F238E27FC236}">
                <a16:creationId xmlns:a16="http://schemas.microsoft.com/office/drawing/2014/main" id="{E38B6B38-AC29-DC5A-70A4-47026375685B}"/>
              </a:ext>
            </a:extLst>
          </p:cNvPr>
          <p:cNvSpPr txBox="1"/>
          <p:nvPr/>
        </p:nvSpPr>
        <p:spPr>
          <a:xfrm>
            <a:off x="351692" y="90983"/>
            <a:ext cx="350661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00B0F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测试</a:t>
            </a:r>
            <a:r>
              <a:rPr lang="en-US" altLang="zh-CN" sz="2400" b="1" dirty="0">
                <a:solidFill>
                  <a:srgbClr val="00B0F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3:</a:t>
            </a:r>
            <a:r>
              <a:rPr lang="zh-CN" altLang="en-US" sz="2400" b="1" dirty="0">
                <a:solidFill>
                  <a:srgbClr val="00B0F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标准</a:t>
            </a:r>
            <a:r>
              <a:rPr lang="en-US" altLang="zh-CN" sz="2400" b="1" dirty="0">
                <a:solidFill>
                  <a:srgbClr val="00B0F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Gauss</a:t>
            </a:r>
            <a:r>
              <a:rPr lang="zh-CN" altLang="en-US" sz="2400" b="1" dirty="0">
                <a:solidFill>
                  <a:srgbClr val="00B0F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峰数据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8DD770D-B628-9B10-0911-FC6E7B4F2AA3}"/>
              </a:ext>
            </a:extLst>
          </p:cNvPr>
          <p:cNvSpPr txBox="1"/>
          <p:nvPr/>
        </p:nvSpPr>
        <p:spPr>
          <a:xfrm>
            <a:off x="1633317" y="3792261"/>
            <a:ext cx="22249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dirty="0">
                <a:solidFill>
                  <a:srgbClr val="00B0F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所有行直接叠加</a:t>
            </a:r>
            <a:endParaRPr lang="zh-CN" altLang="en-US" dirty="0">
              <a:solidFill>
                <a:srgbClr val="00B0F0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8A3929D-A2D6-AFA9-A5CF-A0773A654154}"/>
              </a:ext>
            </a:extLst>
          </p:cNvPr>
          <p:cNvSpPr txBox="1"/>
          <p:nvPr/>
        </p:nvSpPr>
        <p:spPr>
          <a:xfrm>
            <a:off x="6767527" y="822854"/>
            <a:ext cx="22249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00B0F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所有列直接叠加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3FB3A9D-E05A-3DBA-8528-19E0014BF932}"/>
              </a:ext>
            </a:extLst>
          </p:cNvPr>
          <p:cNvSpPr txBox="1"/>
          <p:nvPr/>
        </p:nvSpPr>
        <p:spPr>
          <a:xfrm>
            <a:off x="124341" y="1015089"/>
            <a:ext cx="2309674" cy="138499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rgbClr val="00B0F0"/>
                </a:solidFill>
              </a:rPr>
              <a:t>标准的高斯峰谱线</a:t>
            </a:r>
            <a:endParaRPr lang="en-US" altLang="zh-CN" sz="1400" b="1" dirty="0">
              <a:solidFill>
                <a:srgbClr val="00B0F0"/>
              </a:solidFill>
            </a:endParaRPr>
          </a:p>
          <a:p>
            <a:r>
              <a:rPr lang="zh-CN" altLang="en-US" sz="1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沿斜线：</a:t>
            </a:r>
            <a:endParaRPr lang="en-US" altLang="zh-CN" sz="1400" b="0" dirty="0">
              <a:solidFill>
                <a:srgbClr val="FF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y=57*x-57000</a:t>
            </a:r>
            <a:r>
              <a:rPr lang="zh-CN" altLang="en-US" sz="1400" dirty="0">
                <a:solidFill>
                  <a:srgbClr val="FF0000"/>
                </a:solidFill>
                <a:latin typeface="Consolas" panose="020B0609020204030204" pitchFamily="49" charset="0"/>
              </a:rPr>
              <a:t>呈</a:t>
            </a:r>
            <a:r>
              <a:rPr lang="zh-CN" altLang="en-US" sz="1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正态分布</a:t>
            </a:r>
            <a:endParaRPr lang="en-US" altLang="zh-CN" sz="1400" b="0" dirty="0">
              <a:solidFill>
                <a:srgbClr val="FF0000"/>
              </a:solidFill>
              <a:effectLst/>
              <a:latin typeface="Consolas" panose="020B0609020204030204" pitchFamily="49" charset="0"/>
            </a:endParaRPr>
          </a:p>
          <a:p>
            <a:r>
              <a:rPr lang="zh-CN" altLang="en-US" sz="1400" dirty="0"/>
              <a:t>半高宽</a:t>
            </a:r>
            <a:r>
              <a:rPr lang="en-US" altLang="zh-CN" sz="1400" dirty="0"/>
              <a:t>FWHM=10</a:t>
            </a:r>
          </a:p>
          <a:p>
            <a:r>
              <a:rPr lang="zh-CN" altLang="en-US" sz="1400" dirty="0"/>
              <a:t>倾斜的背底</a:t>
            </a:r>
            <a:endParaRPr lang="en-US" altLang="zh-CN" sz="1400" dirty="0"/>
          </a:p>
          <a:p>
            <a:r>
              <a:rPr lang="zh-CN" altLang="en-US" sz="1400" dirty="0"/>
              <a:t>未添加随机噪声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DFBE3B2-03E2-A262-8E69-29BDF446F14B}"/>
              </a:ext>
            </a:extLst>
          </p:cNvPr>
          <p:cNvSpPr txBox="1"/>
          <p:nvPr/>
        </p:nvSpPr>
        <p:spPr>
          <a:xfrm>
            <a:off x="4210001" y="42095"/>
            <a:ext cx="614095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GE_CCD-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弹性峰矫正算法可靠性检验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2C6E7559-A034-E54F-FC2D-9EBF3E14CCE6}"/>
              </a:ext>
            </a:extLst>
          </p:cNvPr>
          <p:cNvSpPr txBox="1"/>
          <p:nvPr/>
        </p:nvSpPr>
        <p:spPr>
          <a:xfrm>
            <a:off x="7880023" y="3686539"/>
            <a:ext cx="275460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b="0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局部放大后的</a:t>
            </a:r>
            <a:r>
              <a:rPr lang="en-US" altLang="zh-CN" sz="1600" b="0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Gauss</a:t>
            </a:r>
            <a:r>
              <a:rPr lang="zh-CN" altLang="en-US" sz="1600" b="0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峰谱线</a:t>
            </a:r>
            <a:endParaRPr lang="en-US" altLang="zh-CN" sz="1600" b="0" dirty="0">
              <a:solidFill>
                <a:srgbClr val="FF0000"/>
              </a:solidFill>
              <a:effectLst/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66979B00-18CB-1622-7E10-81C4B19F11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4967" y="3976927"/>
            <a:ext cx="2734057" cy="2657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9990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506</TotalTime>
  <Words>1669</Words>
  <Application>Microsoft Office PowerPoint</Application>
  <PresentationFormat>宽屏</PresentationFormat>
  <Paragraphs>208</Paragraphs>
  <Slides>23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33" baseType="lpstr">
      <vt:lpstr>等线</vt:lpstr>
      <vt:lpstr>等线 Light</vt:lpstr>
      <vt:lpstr>楷体</vt:lpstr>
      <vt:lpstr>宋体</vt:lpstr>
      <vt:lpstr>Arial</vt:lpstr>
      <vt:lpstr>Cambria Math</vt:lpstr>
      <vt:lpstr>Consolas</vt:lpstr>
      <vt:lpstr>Times New Roman</vt:lpstr>
      <vt:lpstr>Wingdings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Zhou Limin</dc:creator>
  <cp:lastModifiedBy>Zhou Limin</cp:lastModifiedBy>
  <cp:revision>17</cp:revision>
  <dcterms:created xsi:type="dcterms:W3CDTF">2022-09-20T08:52:13Z</dcterms:created>
  <dcterms:modified xsi:type="dcterms:W3CDTF">2022-09-20T18:25:06Z</dcterms:modified>
</cp:coreProperties>
</file>